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 id="2147483651" r:id="rId6"/>
    <p:sldMasterId id="2147483652" r:id="rId7"/>
    <p:sldMasterId id="2147483653" r:id="rId8"/>
    <p:sldMasterId id="2147483658" r:id="rId9"/>
    <p:sldMasterId id="2147483687" r:id="rId10"/>
    <p:sldMasterId id="2147483716" r:id="rId11"/>
    <p:sldMasterId id="2147483756" r:id="rId12"/>
  </p:sldMasterIdLst>
  <p:notesMasterIdLst>
    <p:notesMasterId r:id="rId45"/>
  </p:notesMasterIdLst>
  <p:sldIdLst>
    <p:sldId id="256" r:id="rId13"/>
    <p:sldId id="310" r:id="rId14"/>
    <p:sldId id="311" r:id="rId15"/>
    <p:sldId id="312" r:id="rId16"/>
    <p:sldId id="313" r:id="rId17"/>
    <p:sldId id="343" r:id="rId18"/>
    <p:sldId id="314" r:id="rId19"/>
    <p:sldId id="315" r:id="rId20"/>
    <p:sldId id="316" r:id="rId21"/>
    <p:sldId id="317" r:id="rId22"/>
    <p:sldId id="344" r:id="rId23"/>
    <p:sldId id="319" r:id="rId24"/>
    <p:sldId id="320" r:id="rId25"/>
    <p:sldId id="321" r:id="rId26"/>
    <p:sldId id="322" r:id="rId27"/>
    <p:sldId id="323" r:id="rId28"/>
    <p:sldId id="340" r:id="rId29"/>
    <p:sldId id="345" r:id="rId30"/>
    <p:sldId id="325" r:id="rId31"/>
    <p:sldId id="326" r:id="rId32"/>
    <p:sldId id="327" r:id="rId33"/>
    <p:sldId id="328" r:id="rId34"/>
    <p:sldId id="336" r:id="rId35"/>
    <p:sldId id="346" r:id="rId36"/>
    <p:sldId id="330" r:id="rId37"/>
    <p:sldId id="331" r:id="rId38"/>
    <p:sldId id="337" r:id="rId39"/>
    <p:sldId id="333" r:id="rId40"/>
    <p:sldId id="335" r:id="rId41"/>
    <p:sldId id="347" r:id="rId42"/>
    <p:sldId id="348" r:id="rId43"/>
    <p:sldId id="349" r:id="rId44"/>
  </p:sldIdLst>
  <p:sldSz cx="9144000" cy="5143500" type="screen16x9"/>
  <p:notesSz cx="6858000" cy="9144000"/>
  <p:defaultText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D0F1"/>
    <a:srgbClr val="98D0F0"/>
    <a:srgbClr val="2C75A2"/>
    <a:srgbClr val="EDF5F8"/>
    <a:srgbClr val="75A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0" autoAdjust="0"/>
    <p:restoredTop sz="82293" autoAdjust="0"/>
  </p:normalViewPr>
  <p:slideViewPr>
    <p:cSldViewPr>
      <p:cViewPr varScale="1">
        <p:scale>
          <a:sx n="95" d="100"/>
          <a:sy n="95" d="100"/>
        </p:scale>
        <p:origin x="942" y="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theme" Target="theme/theme1.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622F4-97F7-47A1-9320-884B324A9EB8}" type="datetimeFigureOut">
              <a:rPr lang="en-US" smtClean="0"/>
              <a:t>2/9/2014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3563D8-F75B-49F0-A3D7-18D5E1D32397}" type="slidenum">
              <a:rPr lang="en-US" smtClean="0"/>
              <a:t>‹#›</a:t>
            </a:fld>
            <a:endParaRPr lang="en-US"/>
          </a:p>
        </p:txBody>
      </p:sp>
    </p:spTree>
    <p:extLst>
      <p:ext uri="{BB962C8B-B14F-4D97-AF65-F5344CB8AC3E}">
        <p14:creationId xmlns:p14="http://schemas.microsoft.com/office/powerpoint/2010/main" val="3183927000"/>
      </p:ext>
    </p:extLst>
  </p:cSld>
  <p:clrMap bg1="lt1" tx1="dk1" bg2="lt2" tx2="dk2" accent1="accent1" accent2="accent2" accent3="accent3" accent4="accent4" accent5="accent5" accent6="accent6" hlink="hlink" folHlink="folHlink"/>
  <p:notesStyle>
    <a:lvl1pPr marL="0" algn="l" defTabSz="914166" rtl="0" eaLnBrk="1" latinLnBrk="0" hangingPunct="1">
      <a:defRPr sz="1200" kern="1200">
        <a:solidFill>
          <a:schemeClr val="tx1"/>
        </a:solidFill>
        <a:latin typeface="+mn-lt"/>
        <a:ea typeface="+mn-ea"/>
        <a:cs typeface="+mn-cs"/>
      </a:defRPr>
    </a:lvl1pPr>
    <a:lvl2pPr marL="457083" algn="l" defTabSz="914166" rtl="0" eaLnBrk="1" latinLnBrk="0" hangingPunct="1">
      <a:defRPr sz="1200" kern="1200">
        <a:solidFill>
          <a:schemeClr val="tx1"/>
        </a:solidFill>
        <a:latin typeface="+mn-lt"/>
        <a:ea typeface="+mn-ea"/>
        <a:cs typeface="+mn-cs"/>
      </a:defRPr>
    </a:lvl2pPr>
    <a:lvl3pPr marL="914166" algn="l" defTabSz="914166" rtl="0" eaLnBrk="1" latinLnBrk="0" hangingPunct="1">
      <a:defRPr sz="1200" kern="1200">
        <a:solidFill>
          <a:schemeClr val="tx1"/>
        </a:solidFill>
        <a:latin typeface="+mn-lt"/>
        <a:ea typeface="+mn-ea"/>
        <a:cs typeface="+mn-cs"/>
      </a:defRPr>
    </a:lvl3pPr>
    <a:lvl4pPr marL="1371249" algn="l" defTabSz="914166" rtl="0" eaLnBrk="1" latinLnBrk="0" hangingPunct="1">
      <a:defRPr sz="1200" kern="1200">
        <a:solidFill>
          <a:schemeClr val="tx1"/>
        </a:solidFill>
        <a:latin typeface="+mn-lt"/>
        <a:ea typeface="+mn-ea"/>
        <a:cs typeface="+mn-cs"/>
      </a:defRPr>
    </a:lvl4pPr>
    <a:lvl5pPr marL="1828332" algn="l" defTabSz="914166" rtl="0" eaLnBrk="1" latinLnBrk="0" hangingPunct="1">
      <a:defRPr sz="1200" kern="1200">
        <a:solidFill>
          <a:schemeClr val="tx1"/>
        </a:solidFill>
        <a:latin typeface="+mn-lt"/>
        <a:ea typeface="+mn-ea"/>
        <a:cs typeface="+mn-cs"/>
      </a:defRPr>
    </a:lvl5pPr>
    <a:lvl6pPr marL="2285415" algn="l" defTabSz="914166" rtl="0" eaLnBrk="1" latinLnBrk="0" hangingPunct="1">
      <a:defRPr sz="1200" kern="1200">
        <a:solidFill>
          <a:schemeClr val="tx1"/>
        </a:solidFill>
        <a:latin typeface="+mn-lt"/>
        <a:ea typeface="+mn-ea"/>
        <a:cs typeface="+mn-cs"/>
      </a:defRPr>
    </a:lvl6pPr>
    <a:lvl7pPr marL="2742498" algn="l" defTabSz="914166" rtl="0" eaLnBrk="1" latinLnBrk="0" hangingPunct="1">
      <a:defRPr sz="1200" kern="1200">
        <a:solidFill>
          <a:schemeClr val="tx1"/>
        </a:solidFill>
        <a:latin typeface="+mn-lt"/>
        <a:ea typeface="+mn-ea"/>
        <a:cs typeface="+mn-cs"/>
      </a:defRPr>
    </a:lvl7pPr>
    <a:lvl8pPr marL="3199580" algn="l" defTabSz="914166" rtl="0" eaLnBrk="1" latinLnBrk="0" hangingPunct="1">
      <a:defRPr sz="1200" kern="1200">
        <a:solidFill>
          <a:schemeClr val="tx1"/>
        </a:solidFill>
        <a:latin typeface="+mn-lt"/>
        <a:ea typeface="+mn-ea"/>
        <a:cs typeface="+mn-cs"/>
      </a:defRPr>
    </a:lvl8pPr>
    <a:lvl9pPr marL="3656664" algn="l" defTabSz="91416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D59E26A-64A9-4390-85E2-78A8B72F330A}" type="datetime1">
              <a:rPr lang="en-US" smtClean="0"/>
              <a:t>2/9/2014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52074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7324DC-461C-4A6F-A409-75E87806BA4E}" type="datetime1">
              <a:rPr lang="en-US" smtClean="0"/>
              <a:t>2/9/2014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62711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0E4EF5D-FD4E-40BC-A486-EA3EDFA161D9}" type="datetime1">
              <a:rPr lang="en-US" smtClean="0"/>
              <a:t>2/9/2014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53722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900" b="1" i="0" u="sng" kern="1200" cap="small" dirty="0" smtClean="0">
                <a:solidFill>
                  <a:schemeClr val="tx1"/>
                </a:solidFill>
                <a:effectLst/>
                <a:latin typeface="Segoe UI" pitchFamily="34" charset="0"/>
                <a:ea typeface="+mn-ea"/>
                <a:cs typeface="+mn-cs"/>
              </a:rPr>
              <a:t>Easily Connect Applications</a:t>
            </a:r>
            <a:endParaRPr lang="en-US" sz="900" i="1"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Service Bus Messaging provides out-of-the-box support for various messaging patterns that enable to easily connect applications</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Queues offer a reliable, durable, and highly scalable way to store messages as they travel between systems without losing messages in case connectivity fails, one of the systems is down or is a mobile device with limited connectivity. Queues support multiple senders as well as multiple receivers with automatic load balancing.</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Topics and Subscriptions implement a publish/subscribe pattern that delivers a highly scalable, flexible, and cost-effective way to publish messages from an application and deliver them to multiple subscribers.</a:t>
            </a:r>
            <a:endParaRPr lang="en-US" sz="1000" kern="1200" dirty="0" smtClean="0">
              <a:solidFill>
                <a:schemeClr val="tx1"/>
              </a:solidFill>
              <a:effectLst/>
              <a:latin typeface="Segoe UI" pitchFamily="34" charset="0"/>
              <a:ea typeface="+mn-ea"/>
              <a:cs typeface="+mn-cs"/>
            </a:endParaRPr>
          </a:p>
          <a:p>
            <a:pPr lvl="2"/>
            <a:r>
              <a:rPr lang="en-US" sz="900" kern="1200" dirty="0" smtClean="0">
                <a:solidFill>
                  <a:schemeClr val="tx1"/>
                </a:solidFill>
                <a:effectLst/>
                <a:latin typeface="Segoe UI" pitchFamily="34" charset="0"/>
                <a:ea typeface="+mn-ea"/>
                <a:cs typeface="+mn-cs"/>
              </a:rPr>
              <a:t>Broadcast a message to hundreds or thousands of subscribers on a given Topic.</a:t>
            </a:r>
            <a:endParaRPr lang="en-US" sz="1000" kern="1200" dirty="0" smtClean="0">
              <a:solidFill>
                <a:schemeClr val="tx1"/>
              </a:solidFill>
              <a:effectLst/>
              <a:latin typeface="Segoe UI" pitchFamily="34" charset="0"/>
              <a:ea typeface="+mn-ea"/>
              <a:cs typeface="+mn-cs"/>
            </a:endParaRPr>
          </a:p>
          <a:p>
            <a:pPr lvl="2"/>
            <a:r>
              <a:rPr lang="en-US" sz="900" kern="1200" dirty="0" smtClean="0">
                <a:solidFill>
                  <a:schemeClr val="tx1"/>
                </a:solidFill>
                <a:effectLst/>
                <a:latin typeface="Segoe UI" pitchFamily="34" charset="0"/>
                <a:ea typeface="+mn-ea"/>
                <a:cs typeface="+mn-cs"/>
              </a:rPr>
              <a:t>Distribute messages to individual subscribers or groups of Topic subscribers using message property based filtering rules.</a:t>
            </a:r>
            <a:endParaRPr lang="en-US" sz="10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Advanced messaging features provide a variety of options for delivery assurance and performance tuning:</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Local Transactions</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De-duplication</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Scheduled delivery</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Delivery confirmation (peek-lock)</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Delivery deferral</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Client-side pre-fetch</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Batched Send/Receive</a:t>
            </a:r>
            <a:endParaRPr lang="en-US" sz="10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 </a:t>
            </a:r>
            <a:endParaRPr lang="en-US" sz="1000" kern="1200" dirty="0" smtClean="0">
              <a:solidFill>
                <a:schemeClr val="tx1"/>
              </a:solidFill>
              <a:effectLst/>
              <a:latin typeface="Segoe UI" pitchFamily="34" charset="0"/>
              <a:ea typeface="+mn-ea"/>
              <a:cs typeface="+mn-cs"/>
            </a:endParaRPr>
          </a:p>
          <a:p>
            <a:pPr lvl="0"/>
            <a:r>
              <a:rPr lang="en-US" sz="900" b="1" i="0" u="sng" kern="1200" cap="small" dirty="0" smtClean="0">
                <a:solidFill>
                  <a:schemeClr val="tx1"/>
                </a:solidFill>
                <a:effectLst/>
                <a:latin typeface="Segoe UI" pitchFamily="34" charset="0"/>
                <a:ea typeface="+mn-ea"/>
                <a:cs typeface="+mn-cs"/>
              </a:rPr>
              <a:t>Connect Applications From Anywhere</a:t>
            </a:r>
            <a:endParaRPr lang="en-US" sz="900" i="1"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800" kern="1200" dirty="0" smtClean="0">
                <a:solidFill>
                  <a:schemeClr val="tx1"/>
                </a:solidFill>
                <a:effectLst/>
                <a:latin typeface="Segoe UI" pitchFamily="34" charset="0"/>
                <a:ea typeface="+mn-ea"/>
                <a:cs typeface="+mn-cs"/>
              </a:rPr>
              <a:t>Service Bus enables connecting applications </a:t>
            </a:r>
            <a:r>
              <a:rPr lang="en-US" sz="900" kern="1200" dirty="0" smtClean="0">
                <a:solidFill>
                  <a:schemeClr val="tx1"/>
                </a:solidFill>
                <a:effectLst/>
                <a:latin typeface="Segoe UI" pitchFamily="34" charset="0"/>
                <a:ea typeface="+mn-ea"/>
                <a:cs typeface="+mn-cs"/>
              </a:rPr>
              <a:t>that are distributed across public cloud as well as hybrid environments, and various platforms,</a:t>
            </a:r>
            <a:r>
              <a:rPr lang="en-US" sz="800" kern="1200" dirty="0" smtClean="0">
                <a:solidFill>
                  <a:schemeClr val="tx1"/>
                </a:solidFill>
                <a:effectLst/>
                <a:latin typeface="Segoe UI" pitchFamily="34" charset="0"/>
                <a:ea typeface="+mn-ea"/>
                <a:cs typeface="+mn-cs"/>
              </a:rPr>
              <a:t> in a loosely coupled manner</a:t>
            </a:r>
            <a:endParaRPr lang="en-US" sz="9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Enables connecting application across public cloud, public cloud and private cloud, and private cloud to private cloud through public cloud.</a:t>
            </a:r>
          </a:p>
          <a:p>
            <a:pPr lvl="1"/>
            <a:r>
              <a:rPr lang="en-US" sz="900" kern="1200" dirty="0" smtClean="0">
                <a:solidFill>
                  <a:schemeClr val="tx1"/>
                </a:solidFill>
                <a:effectLst/>
                <a:latin typeface="Segoe UI" pitchFamily="34" charset="0"/>
                <a:ea typeface="+mn-ea"/>
                <a:cs typeface="+mn-cs"/>
              </a:rPr>
              <a:t>Client applications can be running on PCs, mobile devices or in the browser. </a:t>
            </a:r>
            <a:r>
              <a:rPr lang="en-US" sz="800"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Service Bus Relay enables applications to securely call into private cloud applications hosted in your own datacenter behind firewalls and NATs</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Enterprises can use a SOA-based architecture and expose just the services they want to deliver from their private cloud environment which creates a more secure architecture than opening up a VPN.</a:t>
            </a:r>
            <a:endParaRPr lang="en-US" sz="1000" kern="1200" dirty="0" smtClean="0">
              <a:solidFill>
                <a:schemeClr val="tx1"/>
              </a:solidFill>
              <a:effectLst/>
              <a:latin typeface="Segoe UI" pitchFamily="34" charset="0"/>
              <a:ea typeface="+mn-ea"/>
              <a:cs typeface="+mn-cs"/>
            </a:endParaRPr>
          </a:p>
          <a:p>
            <a:pPr marL="212981" marR="0" lvl="1" indent="-105829"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kern="1200" dirty="0" smtClean="0">
                <a:solidFill>
                  <a:schemeClr val="tx1"/>
                </a:solidFill>
                <a:effectLst/>
                <a:latin typeface="Segoe UI" pitchFamily="34" charset="0"/>
                <a:ea typeface="+mn-ea"/>
                <a:cs typeface="+mn-cs"/>
              </a:rPr>
              <a:t>Supports various programing languages and platforms: .NET, WCF, REST, Java (Coming soon: Node.js, PHP)</a:t>
            </a:r>
          </a:p>
          <a:p>
            <a:pPr lvl="1"/>
            <a:r>
              <a:rPr lang="en-US" sz="900" kern="1200" dirty="0" smtClean="0">
                <a:solidFill>
                  <a:schemeClr val="tx1"/>
                </a:solidFill>
                <a:effectLst/>
                <a:latin typeface="Segoe UI" pitchFamily="34" charset="0"/>
                <a:ea typeface="+mn-ea"/>
                <a:cs typeface="+mn-cs"/>
              </a:rPr>
              <a:t>Supports a variety of different transport protocols and Web services standards, including REST, SOAP, and WS-*.</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One-way messaging between sender and listener supports unicast and multicast.</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Full-duplex connection-oriented sessions between sender and listener support bi-directional communication.</a:t>
            </a:r>
            <a:endParaRPr lang="en-US" sz="10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Services discoverable through a stable, internet-accessible URL, regardless of location.</a:t>
            </a:r>
            <a:endParaRPr lang="en-US" sz="1000" kern="1200" dirty="0" smtClean="0">
              <a:solidFill>
                <a:schemeClr val="tx1"/>
              </a:solidFill>
              <a:effectLst/>
              <a:latin typeface="Segoe UI" pitchFamily="34" charset="0"/>
              <a:ea typeface="+mn-ea"/>
              <a:cs typeface="+mn-cs"/>
            </a:endParaRPr>
          </a:p>
          <a:p>
            <a:r>
              <a:rPr lang="en-US" sz="900" b="0" u="none" strike="noStrike" kern="1200" cap="small" dirty="0" smtClean="0">
                <a:solidFill>
                  <a:schemeClr val="tx1"/>
                </a:solidFill>
                <a:effectLst/>
                <a:latin typeface="Segoe UI" pitchFamily="34" charset="0"/>
                <a:ea typeface="+mn-ea"/>
                <a:cs typeface="+mn-cs"/>
              </a:rPr>
              <a:t> </a:t>
            </a:r>
            <a:endParaRPr lang="en-US" sz="1000" kern="1200" dirty="0" smtClean="0">
              <a:solidFill>
                <a:schemeClr val="tx1"/>
              </a:solidFill>
              <a:effectLst/>
              <a:latin typeface="Segoe UI" pitchFamily="34" charset="0"/>
              <a:ea typeface="+mn-ea"/>
              <a:cs typeface="+mn-cs"/>
            </a:endParaRPr>
          </a:p>
          <a:p>
            <a:pPr lvl="0"/>
            <a:r>
              <a:rPr lang="en-US" sz="900" b="1" i="0" u="sng" kern="1200" cap="small" dirty="0" smtClean="0">
                <a:solidFill>
                  <a:schemeClr val="tx1"/>
                </a:solidFill>
                <a:effectLst/>
                <a:latin typeface="Segoe UI" pitchFamily="34" charset="0"/>
                <a:ea typeface="+mn-ea"/>
                <a:cs typeface="+mn-cs"/>
              </a:rPr>
              <a:t>Enterprise Grade Cloud Service</a:t>
            </a:r>
            <a:endParaRPr lang="en-US" sz="900" i="1"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Managed service operated by Microsoft with 99.9% monthly SLA. </a:t>
            </a:r>
            <a:endParaRPr lang="en-US" sz="10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Service Bus takes care of delivery assurance, reliable messaging, scale and load balancing.</a:t>
            </a:r>
            <a:endParaRPr lang="en-US" sz="10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Claim based security using the Windows Azure Access Control service supports identity federation with Active Directory as well as common web identity providers like Google, Yahoo and Facebook</a:t>
            </a:r>
            <a:r>
              <a:rPr lang="en-US" sz="800" kern="1200" dirty="0" smtClean="0">
                <a:solidFill>
                  <a:schemeClr val="tx1"/>
                </a:solidFill>
                <a:effectLst/>
                <a:latin typeface="Segoe UI" pitchFamily="34" charset="0"/>
                <a:ea typeface="+mn-ea"/>
                <a:cs typeface="+mn-cs"/>
              </a:rPr>
              <a:t>.</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sz="900" kern="1200" dirty="0" smtClean="0">
                <a:solidFill>
                  <a:schemeClr val="tx1"/>
                </a:solidFill>
                <a:effectLst/>
                <a:latin typeface="Segoe UI" pitchFamily="34" charset="0"/>
                <a:ea typeface="+mn-ea"/>
                <a:cs typeface="+mn-cs"/>
              </a:rPr>
              <a:t>Cloud hosted service relay and brokered messaging capabilities can be leveraged directly from anywhere without the need for IT to change network configuration or install gateway agents/devices.</a:t>
            </a:r>
            <a:endParaRPr lang="en-US" dirty="0" smtClean="0"/>
          </a:p>
          <a:p>
            <a:endParaRPr lang="en-US" dirty="0"/>
          </a:p>
        </p:txBody>
      </p:sp>
      <p:sp>
        <p:nvSpPr>
          <p:cNvPr id="4" name="Slide Number Placeholder 3"/>
          <p:cNvSpPr>
            <a:spLocks noGrp="1"/>
          </p:cNvSpPr>
          <p:nvPr>
            <p:ph type="sldNum" sz="quarter" idx="10"/>
          </p:nvPr>
        </p:nvSpPr>
        <p:spPr/>
        <p:txBody>
          <a:bodyPr/>
          <a:lstStyle/>
          <a:p>
            <a:fld id="{A76F39D3-44DA-48FC-8637-E09CF8CC5184}" type="slidenum">
              <a:rPr lang="en-US" smtClean="0"/>
              <a:t>26</a:t>
            </a:fld>
            <a:endParaRPr lang="en-US"/>
          </a:p>
        </p:txBody>
      </p:sp>
    </p:spTree>
    <p:extLst>
      <p:ext uri="{BB962C8B-B14F-4D97-AF65-F5344CB8AC3E}">
        <p14:creationId xmlns:p14="http://schemas.microsoft.com/office/powerpoint/2010/main" val="3351022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how this applies to our expenses</a:t>
            </a:r>
            <a:r>
              <a:rPr lang="en-US" baseline="0" dirty="0" smtClean="0"/>
              <a:t> scenario. Let’s say we have an on-premises service that we want to access from our external service. This service is supposed to get called once a report has been approved so that it can be further processed.</a:t>
            </a:r>
          </a:p>
          <a:p>
            <a:endParaRPr lang="en-US" baseline="0" dirty="0" smtClean="0"/>
          </a:p>
          <a:p>
            <a:r>
              <a:rPr lang="en-US" baseline="0" dirty="0" smtClean="0"/>
              <a:t>[Build]</a:t>
            </a:r>
          </a:p>
          <a:p>
            <a:r>
              <a:rPr lang="en-US" dirty="0" smtClean="0"/>
              <a:t>The first thing we’ll need to do is register</a:t>
            </a:r>
            <a:r>
              <a:rPr lang="en-US" baseline="0" dirty="0" smtClean="0"/>
              <a:t> it with the service bus. This will wire up some WCF magic that leverages the proper channel and protocol so that the service can listen on the service bus endpoint. You could also configure it to listen on other endpoints if you want to support other access methods like you would any other service.</a:t>
            </a:r>
          </a:p>
          <a:p>
            <a:endParaRPr lang="en-US" baseline="0" dirty="0" smtClean="0"/>
          </a:p>
          <a:p>
            <a:r>
              <a:rPr lang="en-US" baseline="0" dirty="0" smtClean="0"/>
              <a:t>[Build]</a:t>
            </a:r>
          </a:p>
          <a:p>
            <a:r>
              <a:rPr lang="en-US" baseline="0" dirty="0" smtClean="0"/>
              <a:t>Next, we can expose a proxy endpoint that is accessible via the cloud. This endpoint is really just a relay to access our internal service.</a:t>
            </a:r>
          </a:p>
          <a:p>
            <a:endParaRPr lang="en-US" baseline="0" dirty="0" smtClean="0"/>
          </a:p>
          <a:p>
            <a:r>
              <a:rPr lang="en-US" baseline="0" dirty="0" smtClean="0"/>
              <a:t>[Build]</a:t>
            </a:r>
          </a:p>
          <a:p>
            <a:r>
              <a:rPr lang="en-US" baseline="0" dirty="0" smtClean="0"/>
              <a:t>Next, we need to configure the consumer application to use the new endpoint. Depending on the complexity of the service, this could be just a setting change. In other cases, you’ll need to account for authentication, etc.</a:t>
            </a:r>
          </a:p>
          <a:p>
            <a:endParaRPr lang="en-US" baseline="0" dirty="0" smtClean="0"/>
          </a:p>
          <a:p>
            <a:r>
              <a:rPr lang="en-US" baseline="0" dirty="0" smtClean="0"/>
              <a:t>[Build]</a:t>
            </a:r>
          </a:p>
          <a:p>
            <a:r>
              <a:rPr lang="en-US" baseline="0" dirty="0" smtClean="0"/>
              <a:t>Finally, when the app makes a request for the service, it’ll be relayed through the service bus.</a:t>
            </a:r>
          </a:p>
        </p:txBody>
      </p:sp>
      <p:sp>
        <p:nvSpPr>
          <p:cNvPr id="4" name="Slide Number Placeholder 3"/>
          <p:cNvSpPr>
            <a:spLocks noGrp="1"/>
          </p:cNvSpPr>
          <p:nvPr>
            <p:ph type="sldNum" sz="quarter" idx="10"/>
          </p:nvPr>
        </p:nvSpPr>
        <p:spPr/>
        <p:txBody>
          <a:bodyPr/>
          <a:lstStyle/>
          <a:p>
            <a:fld id="{A76F39D3-44DA-48FC-8637-E09CF8CC5184}" type="slidenum">
              <a:rPr lang="en-US" smtClean="0"/>
              <a:t>28</a:t>
            </a:fld>
            <a:endParaRPr lang="en-US" dirty="0"/>
          </a:p>
        </p:txBody>
      </p:sp>
    </p:spTree>
    <p:extLst>
      <p:ext uri="{BB962C8B-B14F-4D97-AF65-F5344CB8AC3E}">
        <p14:creationId xmlns:p14="http://schemas.microsoft.com/office/powerpoint/2010/main" val="141175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363430D-5666-41C1-9BE2-C0076D733058}" type="datetime1">
              <a:rPr lang="en-US" smtClean="0"/>
              <a:t>2/9/2014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47973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4213"/>
            <a:ext cx="6099175" cy="34305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48028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latin typeface="Segoe UI"/>
              </a:rPr>
              <a:pPr/>
              <a:t>9</a:t>
            </a:fld>
            <a:endParaRPr lang="en-US" dirty="0">
              <a:solidFill>
                <a:prstClr val="black"/>
              </a:solidFill>
              <a:latin typeface="Segoe UI"/>
            </a:endParaRPr>
          </a:p>
        </p:txBody>
      </p:sp>
    </p:spTree>
    <p:extLst>
      <p:ext uri="{BB962C8B-B14F-4D97-AF65-F5344CB8AC3E}">
        <p14:creationId xmlns:p14="http://schemas.microsoft.com/office/powerpoint/2010/main" val="101176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egoe UI" pitchFamily="34" charset="0"/>
                <a:ea typeface="Segoe UI" pitchFamily="34" charset="0"/>
                <a:cs typeface="Segoe UI" pitchFamily="34" charset="0"/>
              </a:rPr>
              <a:t>Web Sites is a </a:t>
            </a:r>
            <a:r>
              <a:rPr lang="en-US" b="0" dirty="0" smtClean="0">
                <a:latin typeface="Segoe UI" pitchFamily="34" charset="0"/>
                <a:ea typeface="Segoe UI" pitchFamily="34" charset="0"/>
                <a:cs typeface="Segoe UI" pitchFamily="34" charset="0"/>
              </a:rPr>
              <a:t>highly scalable web hosting service for public and private clouds </a:t>
            </a:r>
            <a:r>
              <a:rPr lang="en-US" dirty="0" smtClean="0">
                <a:latin typeface="Segoe UI" pitchFamily="34" charset="0"/>
                <a:ea typeface="Segoe UI" pitchFamily="34" charset="0"/>
                <a:cs typeface="Segoe UI" pitchFamily="34" charset="0"/>
              </a:rPr>
              <a:t>that is optimized for cloud hosting economics and integrated with the world’s most popular OSS Web apps, frameworks and tools.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latin typeface="Segoe UI" pitchFamily="34" charset="0"/>
              <a:ea typeface="Segoe UI" pitchFamily="34" charset="0"/>
              <a:cs typeface="Segoe UI"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effectLst/>
                <a:latin typeface="Segoe UI" pitchFamily="34" charset="0"/>
                <a:ea typeface="Segoe UI" pitchFamily="34" charset="0"/>
                <a:cs typeface="Segoe UI" pitchFamily="34" charset="0"/>
              </a:rPr>
              <a:t>Create high-density, scalable website hosting services that are simple to deploy and administer, operating tens of thousands of sites in a single web farm.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effectLst/>
              <a:latin typeface="Segoe UI" pitchFamily="34" charset="0"/>
              <a:ea typeface="Segoe UI" pitchFamily="34" charset="0"/>
              <a:cs typeface="Segoe UI"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effectLst/>
                <a:latin typeface="Segoe UI" pitchFamily="34" charset="0"/>
                <a:ea typeface="Segoe UI" pitchFamily="34" charset="0"/>
                <a:cs typeface="Segoe UI" pitchFamily="34" charset="0"/>
              </a:rPr>
              <a:t>Out-of-the-box automation lowers customer onboarding costs while resource metering and throttling can help tailor customer offerings.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effectLst/>
              <a:latin typeface="Segoe UI" pitchFamily="34" charset="0"/>
              <a:ea typeface="Segoe UI" pitchFamily="34" charset="0"/>
              <a:cs typeface="Segoe UI"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effectLst/>
                <a:latin typeface="Segoe UI" pitchFamily="34" charset="0"/>
                <a:ea typeface="Segoe UI" pitchFamily="34" charset="0"/>
                <a:cs typeface="Segoe UI" pitchFamily="34" charset="0"/>
              </a:rPr>
              <a:t>Supports many frameworks including ASP.NET, Classic ASP, PHP, and Node.js with full Git integration for source code control. Integration of the Web App Gallery allows customers access to popular web applications.</a:t>
            </a:r>
            <a:endParaRPr lang="en-US" dirty="0" smtClean="0">
              <a:latin typeface="Segoe UI" pitchFamily="34" charset="0"/>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3C1AD1F8-85C8-4BEF-8FD3-D9F35D614EDB}" type="slidenum">
              <a:rPr lang="en-US" smtClean="0"/>
              <a:t>12</a:t>
            </a:fld>
            <a:endParaRPr lang="en-US" dirty="0"/>
          </a:p>
        </p:txBody>
      </p:sp>
    </p:spTree>
    <p:extLst>
      <p:ext uri="{BB962C8B-B14F-4D97-AF65-F5344CB8AC3E}">
        <p14:creationId xmlns:p14="http://schemas.microsoft.com/office/powerpoint/2010/main" val="1346023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defTabSz="933237" eaLnBrk="0" fontAlgn="base" hangingPunct="0">
              <a:spcBef>
                <a:spcPct val="30000"/>
              </a:spcBef>
              <a:spcAft>
                <a:spcPct val="0"/>
              </a:spcAft>
              <a:defRPr/>
            </a:pPr>
            <a:r>
              <a:rPr lang="en-US" sz="1200" b="1" dirty="0" smtClean="0">
                <a:latin typeface="Segoe UI" pitchFamily="34" charset="0"/>
                <a:ea typeface="Segoe UI" pitchFamily="34" charset="0"/>
                <a:cs typeface="Segoe UI" pitchFamily="34" charset="0"/>
              </a:rPr>
              <a:t>Traditional web server environment</a:t>
            </a:r>
            <a:endParaRPr lang="en-US" sz="1200" dirty="0" smtClean="0">
              <a:latin typeface="Segoe UI" pitchFamily="34" charset="0"/>
              <a:ea typeface="Segoe UI" pitchFamily="34" charset="0"/>
              <a:cs typeface="Segoe UI" pitchFamily="34" charset="0"/>
            </a:endParaRPr>
          </a:p>
          <a:p>
            <a:pPr>
              <a:spcAft>
                <a:spcPts val="612"/>
              </a:spcAft>
            </a:pPr>
            <a:r>
              <a:rPr lang="en-US" sz="1200" dirty="0" smtClean="0">
                <a:latin typeface="Segoe UI" pitchFamily="34" charset="0"/>
                <a:ea typeface="Segoe UI" pitchFamily="34" charset="0"/>
                <a:cs typeface="Segoe UI" pitchFamily="34" charset="0"/>
              </a:rPr>
              <a:t>The primary challenge</a:t>
            </a:r>
            <a:r>
              <a:rPr lang="en-US" sz="1200" baseline="0" dirty="0" smtClean="0">
                <a:latin typeface="Segoe UI" pitchFamily="34" charset="0"/>
                <a:ea typeface="Segoe UI" pitchFamily="34" charset="0"/>
                <a:cs typeface="Segoe UI" pitchFamily="34" charset="0"/>
              </a:rPr>
              <a:t> hosters have found with our web app architecture to date is that in this model, applications have an affinity to just a single server and this can cause a lot of problems for a large scale, multitenant web farm.  </a:t>
            </a:r>
            <a:r>
              <a:rPr lang="en-US" sz="1200" dirty="0" smtClean="0">
                <a:latin typeface="Segoe UI" pitchFamily="34" charset="0"/>
                <a:ea typeface="Segoe UI" pitchFamily="34" charset="0"/>
                <a:cs typeface="Segoe UI" pitchFamily="34" charset="0"/>
              </a:rPr>
              <a:t>A typical web application consists of application content stored in a file directory, one or more application databases, and configuration metadata required by the web server. This model works well for a relatively small number of web applications. Developers and administrators can easily keep track of a handful of web applications and ensure that various external resources and supporting configuration data stay in sync.</a:t>
            </a:r>
          </a:p>
          <a:p>
            <a:pPr>
              <a:spcAft>
                <a:spcPts val="306"/>
              </a:spcAft>
            </a:pPr>
            <a:r>
              <a:rPr lang="en-US" sz="1200" dirty="0" smtClean="0">
                <a:latin typeface="Segoe UI" pitchFamily="34" charset="0"/>
                <a:ea typeface="Segoe UI" pitchFamily="34" charset="0"/>
                <a:cs typeface="Segoe UI" pitchFamily="34" charset="0"/>
              </a:rPr>
              <a:t>However this model quickly becomes unwieldy as the number of web applications running in a single environment increases</a:t>
            </a:r>
            <a:r>
              <a:rPr lang="en-US" dirty="0" smtClean="0"/>
              <a:t>:</a:t>
            </a:r>
            <a:endParaRPr lang="en-US" sz="1200" dirty="0" smtClean="0">
              <a:latin typeface="Segoe UI" pitchFamily="34" charset="0"/>
              <a:ea typeface="Segoe UI" pitchFamily="34" charset="0"/>
              <a:cs typeface="Segoe UI" pitchFamily="34" charset="0"/>
            </a:endParaRPr>
          </a:p>
          <a:p>
            <a:pPr marL="171741" indent="-171741">
              <a:spcAft>
                <a:spcPts val="306"/>
              </a:spcAft>
              <a:buFont typeface="Arial" pitchFamily="34" charset="0"/>
              <a:buChar char="•"/>
            </a:pPr>
            <a:r>
              <a:rPr lang="en-US" sz="1200" dirty="0" smtClean="0">
                <a:latin typeface="Segoe UI" pitchFamily="34" charset="0"/>
                <a:ea typeface="Segoe UI" pitchFamily="34" charset="0"/>
                <a:cs typeface="Segoe UI" pitchFamily="34" charset="0"/>
              </a:rPr>
              <a:t>There is an effective limit beyond which new web servers, file servers, and database servers are required to support increased load and increased numbers of web applications.</a:t>
            </a:r>
          </a:p>
          <a:p>
            <a:pPr marL="171741" indent="-171741">
              <a:spcAft>
                <a:spcPts val="306"/>
              </a:spcAft>
              <a:buFont typeface="Arial" pitchFamily="34" charset="0"/>
              <a:buChar char="•"/>
            </a:pPr>
            <a:r>
              <a:rPr lang="en-US" sz="1200" dirty="0" smtClean="0">
                <a:latin typeface="Segoe UI" pitchFamily="34" charset="0"/>
                <a:ea typeface="Segoe UI" pitchFamily="34" charset="0"/>
                <a:cs typeface="Segoe UI" pitchFamily="34" charset="0"/>
              </a:rPr>
              <a:t>As the number of web applications and the amount of underlying hardware and virtual machines increases, management complexity skyrockets.</a:t>
            </a:r>
          </a:p>
          <a:p>
            <a:pPr marL="171741" indent="-171741">
              <a:spcAft>
                <a:spcPts val="306"/>
              </a:spcAft>
              <a:buFont typeface="Arial" pitchFamily="34" charset="0"/>
              <a:buChar char="•"/>
            </a:pPr>
            <a:r>
              <a:rPr lang="en-US" sz="1200" dirty="0" smtClean="0">
                <a:latin typeface="Segoe UI" pitchFamily="34" charset="0"/>
                <a:ea typeface="Segoe UI" pitchFamily="34" charset="0"/>
                <a:cs typeface="Segoe UI" pitchFamily="34" charset="0"/>
              </a:rPr>
              <a:t>While a machine-centric model can be simple to administer when the number of web applications is very low (for example, numbering in the tens of applications), managing hundreds of web applications can quickly become unwieldy. If the number of web applications increases into the low thousands, even traditional command-driven management approaches optimized for bulk application management become difficult to scale and maintain.</a:t>
            </a:r>
          </a:p>
          <a:p>
            <a:pPr marL="171741" indent="-171741">
              <a:spcAft>
                <a:spcPts val="612"/>
              </a:spcAft>
              <a:buFont typeface="Arial" pitchFamily="34" charset="0"/>
              <a:buChar char="•"/>
            </a:pPr>
            <a:r>
              <a:rPr lang="en-US" sz="1200" dirty="0" smtClean="0">
                <a:latin typeface="Segoe UI" pitchFamily="34" charset="0"/>
                <a:ea typeface="Segoe UI" pitchFamily="34" charset="0"/>
                <a:cs typeface="Segoe UI" pitchFamily="34" charset="0"/>
              </a:rPr>
              <a:t>As you increase the number of web applications even further to tens of thousands of web applications running in a single virtual web farm, existing "traditional" web application hosting models simply can't scale.</a:t>
            </a:r>
          </a:p>
          <a:p>
            <a:pPr marL="0" indent="0">
              <a:spcAft>
                <a:spcPts val="612"/>
              </a:spcAft>
              <a:buFont typeface="Arial" pitchFamily="34" charset="0"/>
              <a:buNone/>
            </a:pPr>
            <a:endParaRPr lang="en-US" sz="1200" dirty="0" smtClean="0">
              <a:latin typeface="Segoe UI" pitchFamily="34" charset="0"/>
              <a:ea typeface="Segoe UI" pitchFamily="34" charset="0"/>
              <a:cs typeface="Segoe UI" pitchFamily="34" charset="0"/>
            </a:endParaRPr>
          </a:p>
          <a:p>
            <a:r>
              <a:rPr lang="en-US" sz="1200" b="1" dirty="0" smtClean="0">
                <a:latin typeface="Segoe UI" pitchFamily="34" charset="0"/>
                <a:ea typeface="Segoe UI" pitchFamily="34" charset="0"/>
                <a:cs typeface="Segoe UI" pitchFamily="34" charset="0"/>
              </a:rPr>
              <a:t>How </a:t>
            </a:r>
            <a:r>
              <a:rPr lang="en-US" sz="1200" b="1" baseline="0" dirty="0" smtClean="0">
                <a:latin typeface="Segoe UI" pitchFamily="34" charset="0"/>
                <a:ea typeface="Segoe UI" pitchFamily="34" charset="0"/>
                <a:cs typeface="Segoe UI" pitchFamily="34" charset="0"/>
              </a:rPr>
              <a:t>Web Sites </a:t>
            </a:r>
            <a:r>
              <a:rPr lang="en-US" sz="1200" b="1" dirty="0" smtClean="0">
                <a:latin typeface="Segoe UI" pitchFamily="34" charset="0"/>
                <a:ea typeface="Segoe UI" pitchFamily="34" charset="0"/>
                <a:cs typeface="Segoe UI" pitchFamily="34" charset="0"/>
              </a:rPr>
              <a:t>views a web application</a:t>
            </a:r>
            <a:endParaRPr lang="en-US" sz="1200" dirty="0" smtClean="0">
              <a:latin typeface="Segoe UI" pitchFamily="34" charset="0"/>
              <a:ea typeface="Segoe UI" pitchFamily="34" charset="0"/>
              <a:cs typeface="Segoe UI" pitchFamily="34" charset="0"/>
            </a:endParaRPr>
          </a:p>
          <a:p>
            <a:pPr marL="171741" indent="-171741">
              <a:buFont typeface="Arial" pitchFamily="34" charset="0"/>
              <a:buChar char="•"/>
            </a:pPr>
            <a:r>
              <a:rPr lang="en-US" sz="1200" dirty="0" smtClean="0">
                <a:latin typeface="Segoe UI" pitchFamily="34" charset="0"/>
                <a:ea typeface="Segoe UI" pitchFamily="34" charset="0"/>
                <a:cs typeface="Segoe UI" pitchFamily="34" charset="0"/>
              </a:rPr>
              <a:t>At the most granular level, a cluster allocates a web application to a specific process (or processes).</a:t>
            </a:r>
          </a:p>
          <a:p>
            <a:pPr marL="171741" indent="-171741">
              <a:buFont typeface="Arial" pitchFamily="34" charset="0"/>
              <a:buChar char="•"/>
            </a:pPr>
            <a:r>
              <a:rPr lang="en-US" sz="1200" dirty="0" smtClean="0">
                <a:latin typeface="Segoe UI" pitchFamily="34" charset="0"/>
                <a:ea typeface="Segoe UI" pitchFamily="34" charset="0"/>
                <a:cs typeface="Segoe UI" pitchFamily="34" charset="0"/>
              </a:rPr>
              <a:t>Instead of configuring a web server to run a given web application, a cluster "configures" a worker process to run a given web application. In the diagram, the web server has been replaced with a worker process.</a:t>
            </a:r>
          </a:p>
          <a:p>
            <a:pPr marL="171741" indent="-171741">
              <a:buFont typeface="Arial" pitchFamily="34" charset="0"/>
              <a:buChar char="•"/>
            </a:pPr>
            <a:r>
              <a:rPr lang="en-US" sz="1200" dirty="0" smtClean="0">
                <a:latin typeface="Segoe UI" pitchFamily="34" charset="0"/>
                <a:ea typeface="Segoe UI" pitchFamily="34" charset="0"/>
                <a:cs typeface="Segoe UI" pitchFamily="34" charset="0"/>
              </a:rPr>
              <a:t>From the web application's standpoint, nothing has changed. The web application still has read and write file access to its content directories in addition to database access to required database servers. Nothing changes in the web application's code—all of the standard APIs that developers use to gain access to external resources such as files and databases continue to work as expected.</a:t>
            </a:r>
          </a:p>
          <a:p>
            <a:pPr marL="171741" indent="-171741">
              <a:buFont typeface="Arial" pitchFamily="34" charset="0"/>
              <a:buChar char="•"/>
            </a:pPr>
            <a:r>
              <a:rPr lang="en-US" sz="1200" dirty="0" smtClean="0">
                <a:latin typeface="Segoe UI" pitchFamily="34" charset="0"/>
                <a:ea typeface="Segoe UI" pitchFamily="34" charset="0"/>
                <a:cs typeface="Segoe UI" pitchFamily="34" charset="0"/>
              </a:rPr>
              <a:t>The worker process responsible for running the web application is supplied with all of the standard configuration files required by web applications. For example, settings specific to Internet Information Services are available in an </a:t>
            </a:r>
            <a:r>
              <a:rPr lang="en-US" sz="1200" dirty="0" err="1" smtClean="0">
                <a:latin typeface="Segoe UI" pitchFamily="34" charset="0"/>
                <a:ea typeface="Segoe UI" pitchFamily="34" charset="0"/>
                <a:cs typeface="Segoe UI" pitchFamily="34" charset="0"/>
              </a:rPr>
              <a:t>applicationHost.config</a:t>
            </a:r>
            <a:r>
              <a:rPr lang="en-US" sz="1200" dirty="0" smtClean="0">
                <a:latin typeface="Segoe UI" pitchFamily="34" charset="0"/>
                <a:ea typeface="Segoe UI" pitchFamily="34" charset="0"/>
                <a:cs typeface="Segoe UI" pitchFamily="34" charset="0"/>
              </a:rPr>
              <a:t> file that is accessible to the worker process. Similarly, technology-specific settings (such as ASP.NET or PHP) are available from files such as root </a:t>
            </a:r>
            <a:r>
              <a:rPr lang="en-US" sz="1200" dirty="0" err="1" smtClean="0">
                <a:latin typeface="Segoe UI" pitchFamily="34" charset="0"/>
                <a:ea typeface="Segoe UI" pitchFamily="34" charset="0"/>
                <a:cs typeface="Segoe UI" pitchFamily="34" charset="0"/>
              </a:rPr>
              <a:t>web.config</a:t>
            </a:r>
            <a:r>
              <a:rPr lang="en-US" sz="1200" dirty="0" smtClean="0">
                <a:latin typeface="Segoe UI" pitchFamily="34" charset="0"/>
                <a:ea typeface="Segoe UI" pitchFamily="34" charset="0"/>
                <a:cs typeface="Segoe UI" pitchFamily="34" charset="0"/>
              </a:rPr>
              <a:t> and php.ini.</a:t>
            </a:r>
          </a:p>
          <a:p>
            <a:pPr marL="171741" indent="-171741">
              <a:buFont typeface="Arial" pitchFamily="34" charset="0"/>
              <a:buChar char="•"/>
            </a:pPr>
            <a:r>
              <a:rPr lang="en-US" sz="1200" dirty="0" smtClean="0">
                <a:latin typeface="Segoe UI" pitchFamily="34" charset="0"/>
                <a:ea typeface="Segoe UI" pitchFamily="34" charset="0"/>
                <a:cs typeface="Segoe UI" pitchFamily="34" charset="0"/>
              </a:rPr>
              <a:t>Both the web application and the worker process are unaware that they are running on a cluster as opposed to a traditional Internet Information Services web server.</a:t>
            </a:r>
          </a:p>
          <a:p>
            <a:pPr defTabSz="924349" fontAlgn="base">
              <a:spcBef>
                <a:spcPct val="30000"/>
              </a:spcBef>
              <a:spcAft>
                <a:spcPct val="0"/>
              </a:spcAft>
              <a:defRPr/>
            </a:pPr>
            <a:endParaRPr lang="en-US" sz="1200" kern="1200" dirty="0" smtClean="0">
              <a:solidFill>
                <a:schemeClr val="tx1"/>
              </a:solidFill>
              <a:effectLst/>
              <a:latin typeface="+mn-lt"/>
              <a:ea typeface="+mn-ea"/>
              <a:cs typeface="+mn-cs"/>
            </a:endParaRPr>
          </a:p>
          <a:p>
            <a:pPr defTabSz="924349" fontAlgn="base">
              <a:spcBef>
                <a:spcPct val="30000"/>
              </a:spcBef>
              <a:spcAft>
                <a:spcPct val="0"/>
              </a:spcAft>
              <a:defRPr/>
            </a:pPr>
            <a:endParaRPr lang="en-US" sz="1200" kern="1200" dirty="0" smtClean="0">
              <a:solidFill>
                <a:schemeClr val="tx1"/>
              </a:solidFill>
              <a:effectLst/>
              <a:latin typeface="+mn-lt"/>
              <a:ea typeface="+mn-ea"/>
              <a:cs typeface="+mn-cs"/>
            </a:endParaRPr>
          </a:p>
        </p:txBody>
      </p:sp>
      <p:sp>
        <p:nvSpPr>
          <p:cNvPr id="6" name="Rectangle 7"/>
          <p:cNvSpPr>
            <a:spLocks noGrp="1" noChangeArrowheads="1"/>
          </p:cNvSpPr>
          <p:nvPr>
            <p:ph type="sldNum" sz="quarter" idx="5"/>
          </p:nvPr>
        </p:nvSpPr>
        <p:spPr bwMode="auto">
          <a:xfrm>
            <a:off x="3978133" y="8842029"/>
            <a:ext cx="3043343" cy="465455"/>
          </a:xfrm>
          <a:prstGeom prst="rect">
            <a:avLst/>
          </a:prstGeom>
          <a:noFill/>
          <a:ln w="9525">
            <a:noFill/>
            <a:miter lim="800000"/>
            <a:headEnd/>
            <a:tailEnd/>
          </a:ln>
          <a:effectLst/>
        </p:spPr>
        <p:txBody>
          <a:bodyPr vert="horz" wrap="square" lIns="93313" tIns="46657" rIns="93313" bIns="46657" numCol="1" anchor="b" anchorCtr="0" compatLnSpc="1">
            <a:prstTxWarp prst="textNoShape">
              <a:avLst/>
            </a:prstTxWarp>
          </a:bodyPr>
          <a:lstStyle>
            <a:lvl1pPr algn="r">
              <a:defRPr sz="1000">
                <a:latin typeface="Segoe UI" pitchFamily="34" charset="0"/>
                <a:ea typeface="Segoe UI" pitchFamily="34" charset="0"/>
                <a:cs typeface="Segoe UI" pitchFamily="34" charset="0"/>
              </a:defRPr>
            </a:lvl1pPr>
          </a:lstStyle>
          <a:p>
            <a:pPr>
              <a:defRPr/>
            </a:pPr>
            <a:r>
              <a:rPr lang="en-US" dirty="0" smtClean="0">
                <a:solidFill>
                  <a:prstClr val="black"/>
                </a:solidFill>
              </a:rPr>
              <a:t>Page </a:t>
            </a:r>
            <a:fld id="{EDC14EA9-1EFE-41E1-9A14-102AE98DBB77}" type="slidenum">
              <a:rPr lang="en-US" b="1" smtClean="0">
                <a:solidFill>
                  <a:prstClr val="black"/>
                </a:solidFill>
              </a:rPr>
              <a:pPr>
                <a:defRPr/>
              </a:pPr>
              <a:t>13</a:t>
            </a:fld>
            <a:endParaRPr lang="en-US" b="1" dirty="0">
              <a:solidFill>
                <a:prstClr val="black"/>
              </a:solidFill>
            </a:endParaRPr>
          </a:p>
        </p:txBody>
      </p:sp>
    </p:spTree>
    <p:extLst>
      <p:ext uri="{BB962C8B-B14F-4D97-AF65-F5344CB8AC3E}">
        <p14:creationId xmlns:p14="http://schemas.microsoft.com/office/powerpoint/2010/main" val="3067275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marL="0" marR="0" indent="0" algn="l" defTabSz="924349" rtl="0" eaLnBrk="1" fontAlgn="base" latinLnBrk="0" hangingPunct="1">
              <a:lnSpc>
                <a:spcPct val="100000"/>
              </a:lnSpc>
              <a:spcBef>
                <a:spcPct val="30000"/>
              </a:spcBef>
              <a:spcAft>
                <a:spcPct val="0"/>
              </a:spcAft>
              <a:buClrTx/>
              <a:buSzTx/>
              <a:buFontTx/>
              <a:buNone/>
              <a:tabLst/>
              <a:defRPr/>
            </a:pPr>
            <a:r>
              <a:rPr lang="en-US" dirty="0" smtClean="0"/>
              <a:t>Publisher services carry out various file operations against a web application's directory structure.</a:t>
            </a:r>
          </a:p>
          <a:p>
            <a:pPr marL="0" marR="0" indent="0" algn="l" defTabSz="924349" rtl="0" eaLnBrk="1" fontAlgn="base" latinLnBrk="0" hangingPunct="1">
              <a:lnSpc>
                <a:spcPct val="100000"/>
              </a:lnSpc>
              <a:spcBef>
                <a:spcPct val="30000"/>
              </a:spcBef>
              <a:spcAft>
                <a:spcPct val="0"/>
              </a:spcAft>
              <a:buClrTx/>
              <a:buSzTx/>
              <a:buFontTx/>
              <a:buNone/>
              <a:tabLst/>
              <a:defRPr/>
            </a:pPr>
            <a:endParaRPr lang="en-US" dirty="0" smtClean="0"/>
          </a:p>
          <a:p>
            <a:pPr marL="0" indent="0">
              <a:spcAft>
                <a:spcPts val="600"/>
              </a:spcAft>
              <a:buFont typeface="Arial" pitchFamily="34" charset="0"/>
              <a:buNone/>
            </a:pPr>
            <a:r>
              <a:rPr lang="en-US" dirty="0" smtClean="0"/>
              <a:t>Publishers authenticate developers and allow to:</a:t>
            </a:r>
          </a:p>
          <a:p>
            <a:pPr marL="463550" lvl="1" indent="-285750">
              <a:spcAft>
                <a:spcPts val="600"/>
              </a:spcAft>
              <a:buFont typeface="Arial" pitchFamily="34" charset="0"/>
              <a:buChar char="•"/>
            </a:pPr>
            <a:r>
              <a:rPr lang="en-US" dirty="0" smtClean="0"/>
              <a:t>Upload/install web application</a:t>
            </a:r>
          </a:p>
          <a:p>
            <a:pPr marL="463550" lvl="1" indent="-285750">
              <a:spcAft>
                <a:spcPts val="600"/>
              </a:spcAft>
              <a:buFont typeface="Arial" pitchFamily="34" charset="0"/>
              <a:buChar char="•"/>
            </a:pPr>
            <a:r>
              <a:rPr lang="en-US" dirty="0" smtClean="0"/>
              <a:t>Modify existing web application</a:t>
            </a:r>
          </a:p>
          <a:p>
            <a:pPr marL="463550" lvl="1" indent="-285750">
              <a:spcAft>
                <a:spcPts val="600"/>
              </a:spcAft>
              <a:buFont typeface="Arial" pitchFamily="34" charset="0"/>
              <a:buChar char="•"/>
            </a:pPr>
            <a:r>
              <a:rPr lang="en-US" dirty="0" smtClean="0"/>
              <a:t>Download copies of web applications.</a:t>
            </a:r>
          </a:p>
          <a:p>
            <a:pPr defTabSz="924349" fontAlgn="base">
              <a:spcBef>
                <a:spcPct val="30000"/>
              </a:spcBef>
              <a:spcAft>
                <a:spcPct val="0"/>
              </a:spcAft>
              <a:defRPr/>
            </a:pPr>
            <a:endParaRPr lang="en-US" sz="1200" kern="1200" dirty="0" smtClean="0">
              <a:solidFill>
                <a:schemeClr val="tx1"/>
              </a:solidFill>
              <a:effectLst/>
              <a:latin typeface="+mn-lt"/>
              <a:ea typeface="+mn-ea"/>
              <a:cs typeface="+mn-cs"/>
            </a:endParaRPr>
          </a:p>
        </p:txBody>
      </p:sp>
      <p:sp>
        <p:nvSpPr>
          <p:cNvPr id="6" name="Rectangle 7"/>
          <p:cNvSpPr>
            <a:spLocks noGrp="1" noChangeArrowheads="1"/>
          </p:cNvSpPr>
          <p:nvPr>
            <p:ph type="sldNum" sz="quarter" idx="5"/>
          </p:nvPr>
        </p:nvSpPr>
        <p:spPr bwMode="auto">
          <a:xfrm>
            <a:off x="3978133" y="8842029"/>
            <a:ext cx="3043343" cy="465455"/>
          </a:xfrm>
          <a:prstGeom prst="rect">
            <a:avLst/>
          </a:prstGeom>
          <a:noFill/>
          <a:ln w="9525">
            <a:noFill/>
            <a:miter lim="800000"/>
            <a:headEnd/>
            <a:tailEnd/>
          </a:ln>
          <a:effectLst/>
        </p:spPr>
        <p:txBody>
          <a:bodyPr vert="horz" wrap="square" lIns="93313" tIns="46657" rIns="93313" bIns="46657" numCol="1" anchor="b" anchorCtr="0" compatLnSpc="1">
            <a:prstTxWarp prst="textNoShape">
              <a:avLst/>
            </a:prstTxWarp>
          </a:bodyPr>
          <a:lstStyle>
            <a:lvl1pPr algn="r">
              <a:defRPr sz="1000">
                <a:latin typeface="Segoe UI" pitchFamily="34" charset="0"/>
                <a:ea typeface="Segoe UI" pitchFamily="34" charset="0"/>
                <a:cs typeface="Segoe UI" pitchFamily="34" charset="0"/>
              </a:defRPr>
            </a:lvl1pPr>
          </a:lstStyle>
          <a:p>
            <a:pPr>
              <a:defRPr/>
            </a:pPr>
            <a:r>
              <a:rPr lang="en-US" dirty="0" smtClean="0">
                <a:solidFill>
                  <a:prstClr val="black"/>
                </a:solidFill>
              </a:rPr>
              <a:t>Page </a:t>
            </a:r>
            <a:fld id="{EDC14EA9-1EFE-41E1-9A14-102AE98DBB77}" type="slidenum">
              <a:rPr lang="en-US" b="1" smtClean="0">
                <a:solidFill>
                  <a:prstClr val="black"/>
                </a:solidFill>
              </a:rPr>
              <a:pPr>
                <a:defRPr/>
              </a:pPr>
              <a:t>14</a:t>
            </a:fld>
            <a:endParaRPr lang="en-US" b="1" dirty="0">
              <a:solidFill>
                <a:prstClr val="black"/>
              </a:solidFill>
            </a:endParaRPr>
          </a:p>
        </p:txBody>
      </p:sp>
    </p:spTree>
    <p:extLst>
      <p:ext uri="{BB962C8B-B14F-4D97-AF65-F5344CB8AC3E}">
        <p14:creationId xmlns:p14="http://schemas.microsoft.com/office/powerpoint/2010/main" val="2981501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marL="0" marR="0" indent="0" algn="l" defTabSz="924349" rtl="0" eaLnBrk="1" fontAlgn="base" latinLnBrk="0" hangingPunct="1">
              <a:lnSpc>
                <a:spcPct val="100000"/>
              </a:lnSpc>
              <a:spcBef>
                <a:spcPct val="30000"/>
              </a:spcBef>
              <a:spcAft>
                <a:spcPct val="0"/>
              </a:spcAft>
              <a:buClrTx/>
              <a:buSzTx/>
              <a:buFontTx/>
              <a:buNone/>
              <a:tabLst/>
              <a:defRPr/>
            </a:pPr>
            <a:r>
              <a:rPr lang="en-US" dirty="0" smtClean="0"/>
              <a:t>Developer tools, including Visual Studio and WebMatrix, are deeply integrated into Web Sites on Windows Server.</a:t>
            </a:r>
          </a:p>
          <a:p>
            <a:pPr defTabSz="924349" fontAlgn="base">
              <a:spcBef>
                <a:spcPct val="30000"/>
              </a:spcBef>
              <a:spcAft>
                <a:spcPct val="0"/>
              </a:spcAft>
              <a:defRPr/>
            </a:pPr>
            <a:endParaRPr lang="en-US" sz="1200" kern="1200" dirty="0" smtClean="0">
              <a:solidFill>
                <a:schemeClr val="tx1"/>
              </a:solidFill>
              <a:effectLst/>
              <a:latin typeface="+mn-lt"/>
              <a:ea typeface="+mn-ea"/>
              <a:cs typeface="+mn-cs"/>
            </a:endParaRPr>
          </a:p>
        </p:txBody>
      </p:sp>
      <p:sp>
        <p:nvSpPr>
          <p:cNvPr id="6" name="Rectangle 7"/>
          <p:cNvSpPr>
            <a:spLocks noGrp="1" noChangeArrowheads="1"/>
          </p:cNvSpPr>
          <p:nvPr>
            <p:ph type="sldNum" sz="quarter" idx="5"/>
          </p:nvPr>
        </p:nvSpPr>
        <p:spPr bwMode="auto">
          <a:xfrm>
            <a:off x="3978133" y="8842029"/>
            <a:ext cx="3043343" cy="465455"/>
          </a:xfrm>
          <a:prstGeom prst="rect">
            <a:avLst/>
          </a:prstGeom>
          <a:noFill/>
          <a:ln w="9525">
            <a:noFill/>
            <a:miter lim="800000"/>
            <a:headEnd/>
            <a:tailEnd/>
          </a:ln>
          <a:effectLst/>
        </p:spPr>
        <p:txBody>
          <a:bodyPr vert="horz" wrap="square" lIns="93313" tIns="46657" rIns="93313" bIns="46657" numCol="1" anchor="b" anchorCtr="0" compatLnSpc="1">
            <a:prstTxWarp prst="textNoShape">
              <a:avLst/>
            </a:prstTxWarp>
          </a:bodyPr>
          <a:lstStyle>
            <a:lvl1pPr algn="r">
              <a:defRPr sz="1000">
                <a:latin typeface="Segoe UI" pitchFamily="34" charset="0"/>
                <a:ea typeface="Segoe UI" pitchFamily="34" charset="0"/>
                <a:cs typeface="Segoe UI" pitchFamily="34" charset="0"/>
              </a:defRPr>
            </a:lvl1pPr>
          </a:lstStyle>
          <a:p>
            <a:pPr>
              <a:defRPr/>
            </a:pPr>
            <a:r>
              <a:rPr lang="en-US" dirty="0" smtClean="0">
                <a:solidFill>
                  <a:prstClr val="black"/>
                </a:solidFill>
              </a:rPr>
              <a:t>Page </a:t>
            </a:r>
            <a:fld id="{EDC14EA9-1EFE-41E1-9A14-102AE98DBB77}" type="slidenum">
              <a:rPr lang="en-US" b="1" smtClean="0">
                <a:solidFill>
                  <a:prstClr val="black"/>
                </a:solidFill>
              </a:rPr>
              <a:pPr>
                <a:defRPr/>
              </a:pPr>
              <a:t>15</a:t>
            </a:fld>
            <a:endParaRPr lang="en-US" b="1" dirty="0">
              <a:solidFill>
                <a:prstClr val="black"/>
              </a:solidFill>
            </a:endParaRPr>
          </a:p>
        </p:txBody>
      </p:sp>
    </p:spTree>
    <p:extLst>
      <p:ext uri="{BB962C8B-B14F-4D97-AF65-F5344CB8AC3E}">
        <p14:creationId xmlns:p14="http://schemas.microsoft.com/office/powerpoint/2010/main" val="399309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Jump into</a:t>
            </a:r>
            <a:r>
              <a:rPr lang="en-US" baseline="0" dirty="0" smtClean="0"/>
              <a:t> the portal and create a site. You can use a blog (</a:t>
            </a:r>
            <a:r>
              <a:rPr lang="en-US" baseline="0" dirty="0" err="1" smtClean="0"/>
              <a:t>wordpress,etc</a:t>
            </a:r>
            <a:r>
              <a:rPr lang="en-US" baseline="0" dirty="0" smtClean="0"/>
              <a:t>) or deploy a hello world from VS.</a:t>
            </a:r>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17</a:t>
            </a:fld>
            <a:endParaRPr lang="en-US"/>
          </a:p>
        </p:txBody>
      </p:sp>
    </p:spTree>
    <p:extLst>
      <p:ext uri="{BB962C8B-B14F-4D97-AF65-F5344CB8AC3E}">
        <p14:creationId xmlns:p14="http://schemas.microsoft.com/office/powerpoint/2010/main" val="277041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9.xml"/><Relationship Id="rId4" Type="http://schemas.openxmlformats.org/officeDocument/2006/relationships/image" Target="../media/image36.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5.png"/><Relationship Id="rId2" Type="http://schemas.openxmlformats.org/officeDocument/2006/relationships/image" Target="../media/image37.jpg"/><Relationship Id="rId1" Type="http://schemas.openxmlformats.org/officeDocument/2006/relationships/slideMaster" Target="../slideMasters/slideMaster9.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43.png"/><Relationship Id="rId14" Type="http://schemas.openxmlformats.org/officeDocument/2006/relationships/image" Target="../media/image4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8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210394996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844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96269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63527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7435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38135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64329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01248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40225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9107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3843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9979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47215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4111505"/>
            <a:ext cx="4863589" cy="644023"/>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73028876"/>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26464"/>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40132145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0"/>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8631285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58"/>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2540846"/>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0"/>
            <a:ext cx="8362080"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89902947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217249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144868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5137954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1"/>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0697690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2957834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9563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86830192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94247597"/>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0951476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120261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75503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6439755"/>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00372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2183490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2661781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6188566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9220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4825388"/>
            <a:ext cx="897513" cy="103584"/>
          </a:xfrm>
          <a:prstGeom prst="rect">
            <a:avLst/>
          </a:prstGeom>
        </p:spPr>
      </p:pic>
      <p:sp>
        <p:nvSpPr>
          <p:cNvPr id="5" name="Rectangle 4"/>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6208"/>
            <a:ext cx="634666" cy="626024"/>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6207"/>
            <a:ext cx="1249882" cy="626024"/>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6207"/>
            <a:ext cx="1249882" cy="626024"/>
          </a:xfrm>
          <a:prstGeom prst="rect">
            <a:avLst/>
          </a:prstGeom>
        </p:spPr>
      </p:pic>
    </p:spTree>
    <p:extLst>
      <p:ext uri="{BB962C8B-B14F-4D97-AF65-F5344CB8AC3E}">
        <p14:creationId xmlns:p14="http://schemas.microsoft.com/office/powerpoint/2010/main" val="3290044327"/>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48"/>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09" y="4572372"/>
            <a:ext cx="739442" cy="571129"/>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74700" y="2230292"/>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3499985"/>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1" y="4683818"/>
            <a:ext cx="1467261" cy="348235"/>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3414335"/>
            <a:ext cx="2004218" cy="827933"/>
          </a:xfrm>
          <a:prstGeom prst="rect">
            <a:avLst/>
          </a:prstGeom>
        </p:spPr>
      </p:pic>
      <p:sp>
        <p:nvSpPr>
          <p:cNvPr id="17" name="TextBox 16"/>
          <p:cNvSpPr txBox="1"/>
          <p:nvPr userDrawn="1"/>
        </p:nvSpPr>
        <p:spPr>
          <a:xfrm>
            <a:off x="1841311" y="473696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3347281"/>
            <a:ext cx="835699" cy="988271"/>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146711"/>
            <a:ext cx="789307" cy="904359"/>
          </a:xfrm>
          <a:prstGeom prst="rect">
            <a:avLst/>
          </a:prstGeom>
        </p:spPr>
      </p:pic>
    </p:spTree>
    <p:extLst>
      <p:ext uri="{BB962C8B-B14F-4D97-AF65-F5344CB8AC3E}">
        <p14:creationId xmlns:p14="http://schemas.microsoft.com/office/powerpoint/2010/main" val="241336286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975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35" tIns="80651" rIns="107535" bIns="80651">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35" tIns="67211" rIns="107535" bIns="67211"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343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2908933"/>
            <a:ext cx="6723140" cy="1344245"/>
          </a:xfrm>
          <a:noFill/>
        </p:spPr>
        <p:txBody>
          <a:bodyPr lIns="107535" tIns="80651" rIns="107535" bIns="80651">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37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5"/>
            <a:ext cx="5379716" cy="1342493"/>
          </a:xfrm>
        </p:spPr>
        <p:txBody>
          <a:bodyPr tIns="80651" bIns="80651">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60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5"/>
            <a:ext cx="4707398" cy="1342493"/>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1205613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1"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5"/>
            <a:ext cx="5379716" cy="1342493"/>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9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3974410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2"/>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3638953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2"/>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2"/>
            <a:ext cx="4707398" cy="1344829"/>
          </a:xfrm>
          <a:noFill/>
        </p:spPr>
        <p:txBody>
          <a:bodyPr vert="horz" wrap="square" lIns="107535" tIns="67211" rIns="107535" bIns="67211"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52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35" tIns="67211" rIns="107535" bIns="67211"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2" y="2906789"/>
            <a:ext cx="5378549" cy="1345996"/>
          </a:xfrm>
          <a:noFill/>
        </p:spPr>
        <p:txBody>
          <a:bodyPr lIns="107535" tIns="80651" rIns="107535" bIns="80651">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60"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1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2907960"/>
            <a:ext cx="7395505" cy="1345411"/>
          </a:xfrm>
          <a:noFill/>
        </p:spPr>
        <p:txBody>
          <a:bodyPr lIns="134419" tIns="107535" rIns="134419" bIns="107535">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91594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53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4284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9744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8063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2519738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73534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2556894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336095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8290299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34801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02793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9372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910782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664051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2925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4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1914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3504586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6755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77"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2"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2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9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713"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666543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4"/>
            <a:ext cx="8740142" cy="1816227"/>
          </a:xfrm>
          <a:prstGeom prst="rect">
            <a:avLst/>
          </a:prstGeom>
        </p:spPr>
        <p:txBody>
          <a:bodyPr/>
          <a:lstStyle>
            <a:lvl1pPr marL="213531" indent="-213531">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59" indent="-20652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0" indent="-213531">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14" indent="-168023">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37" indent="-168023">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8"/>
            <a:ext cx="9144001" cy="464344"/>
          </a:xfrm>
          <a:prstGeom prst="rect">
            <a:avLst/>
          </a:prstGeom>
          <a:solidFill>
            <a:srgbClr val="FFFF99"/>
          </a:solidFill>
        </p:spPr>
        <p:txBody>
          <a:bodyPr wrap="square" lIns="114263" tIns="57132" rIns="114263" bIns="57132"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2155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9930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63" tIns="80672" rIns="107563" bIns="80672">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63" tIns="67227" rIns="107563" bIns="67227"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68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07563" tIns="80672" rIns="107563" bIns="80672">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113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3"/>
            <a:ext cx="5379716" cy="1342493"/>
          </a:xfrm>
        </p:spPr>
        <p:txBody>
          <a:bodyPr tIns="80672" bIns="80672">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34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3"/>
            <a:ext cx="4707398" cy="1342493"/>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188198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3"/>
            <a:ext cx="5379716" cy="1342493"/>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64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8107248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891883"/>
            <a:ext cx="8740142" cy="1539023"/>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sz="1471"/>
            </a:lvl3pPr>
            <a:lvl4pPr marL="336145" indent="0">
              <a:buNone/>
              <a:defRPr sz="1324"/>
            </a:lvl4pPr>
            <a:lvl5pPr marL="504218" indent="0">
              <a:buNone/>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18364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0"/>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0"/>
            <a:ext cx="4707398" cy="1344829"/>
          </a:xfrm>
          <a:noFill/>
        </p:spPr>
        <p:txBody>
          <a:bodyPr vert="horz" wrap="square" lIns="107563" tIns="67227" rIns="107563" bIns="67227"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31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63" tIns="67227" rIns="107563" bIns="67227"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0" y="2906789"/>
            <a:ext cx="5378549" cy="1345996"/>
          </a:xfrm>
          <a:noFill/>
        </p:spPr>
        <p:txBody>
          <a:bodyPr lIns="107563" tIns="80672" rIns="107563" bIns="80672">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58"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350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8"/>
            <a:ext cx="7395505" cy="1345411"/>
          </a:xfrm>
          <a:noFill/>
        </p:spPr>
        <p:txBody>
          <a:bodyPr lIns="134453" tIns="107563" rIns="134453" bIns="107563">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35701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86295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26375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39287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969229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79948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983387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71129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40786595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153355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941400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396786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4970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86933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48305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764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1904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2661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3599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181" y="4723457"/>
            <a:ext cx="1277392" cy="306493"/>
          </a:xfrm>
          <a:prstGeom prst="rect">
            <a:avLst/>
          </a:prstGeom>
        </p:spPr>
      </p:pic>
      <p:sp>
        <p:nvSpPr>
          <p:cNvPr id="11" name="Slide Number Placeholder 5"/>
          <p:cNvSpPr txBox="1">
            <a:spLocks/>
          </p:cNvSpPr>
          <p:nvPr/>
        </p:nvSpPr>
        <p:spPr>
          <a:xfrm>
            <a:off x="8648610" y="5418784"/>
            <a:ext cx="322598" cy="171127"/>
          </a:xfrm>
          <a:prstGeom prst="rect">
            <a:avLst/>
          </a:prstGeom>
        </p:spPr>
        <p:txBody>
          <a:bodyPr lIns="67211" tIns="33606" rIns="67211" bIns="3360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588" dirty="0" smtClean="0">
                <a:solidFill>
                  <a:srgbClr val="FFFFFF"/>
                </a:solidFill>
              </a:rPr>
              <a:t>3</a:t>
            </a:r>
            <a:endParaRPr lang="en-US" sz="588" dirty="0">
              <a:solidFill>
                <a:srgbClr val="FFFFFF"/>
              </a:solidFill>
            </a:endParaRPr>
          </a:p>
        </p:txBody>
      </p:sp>
      <p:sp>
        <p:nvSpPr>
          <p:cNvPr id="16" name="Title 1"/>
          <p:cNvSpPr>
            <a:spLocks noGrp="1"/>
          </p:cNvSpPr>
          <p:nvPr>
            <p:ph type="title" hasCustomPrompt="1"/>
          </p:nvPr>
        </p:nvSpPr>
        <p:spPr>
          <a:xfrm>
            <a:off x="200192" y="217133"/>
            <a:ext cx="8741880" cy="607041"/>
          </a:xfrm>
          <a:prstGeom prst="rect">
            <a:avLst/>
          </a:prstGeo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00195" y="756468"/>
            <a:ext cx="8741876" cy="538850"/>
          </a:xfrm>
          <a:prstGeom prst="rect">
            <a:avLst/>
          </a:prstGeom>
          <a:noFill/>
        </p:spPr>
        <p:txBody>
          <a:bodyPr lIns="149230" tIns="111922" rIns="149230" bIns="111922">
            <a:noAutofit/>
          </a:bodyPr>
          <a:lstStyle>
            <a:lvl1pPr marL="0" indent="0">
              <a:spcBef>
                <a:spcPts val="0"/>
              </a:spcBef>
              <a:buNone/>
              <a:defRPr sz="2059"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155254946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3"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86"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0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6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3560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16227"/>
          </a:xfrm>
          <a:prstGeom prst="rect">
            <a:avLst/>
          </a:prstGeom>
        </p:spPr>
        <p:txBody>
          <a:bodyPr/>
          <a:lstStyle>
            <a:lvl1pPr marL="213585" indent="-213585">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67" indent="-206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52" indent="-213585">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19" indent="-16806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85" indent="-16806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84874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63" tIns="80672" rIns="107563" bIns="80672">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63" tIns="67227" rIns="107563" bIns="67227"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237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07563" tIns="80672" rIns="107563" bIns="80672">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50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3"/>
            <a:ext cx="5379716" cy="1342493"/>
          </a:xfrm>
        </p:spPr>
        <p:txBody>
          <a:bodyPr tIns="80672" bIns="80672">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17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3"/>
            <a:ext cx="4707398" cy="1342493"/>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64025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3"/>
            <a:ext cx="5379716" cy="1342493"/>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138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556694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0"/>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0"/>
            <a:ext cx="4707398" cy="1344829"/>
          </a:xfrm>
          <a:noFill/>
        </p:spPr>
        <p:txBody>
          <a:bodyPr vert="horz" wrap="square" lIns="107563" tIns="67227" rIns="107563" bIns="67227"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25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63" tIns="67227" rIns="107563" bIns="67227"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0" y="2906789"/>
            <a:ext cx="5378549" cy="1345996"/>
          </a:xfrm>
          <a:noFill/>
        </p:spPr>
        <p:txBody>
          <a:bodyPr lIns="107563" tIns="80672" rIns="107563" bIns="80672">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58"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71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15171529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8"/>
            <a:ext cx="7395505" cy="1345411"/>
          </a:xfrm>
          <a:noFill/>
        </p:spPr>
        <p:txBody>
          <a:bodyPr lIns="134453" tIns="107563" rIns="134453" bIns="107563">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55037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5920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1289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452561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926557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960880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34021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914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628667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9989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03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 y="1169"/>
                        <a:ext cx="1167" cy="11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a:p>
        </p:txBody>
      </p:sp>
      <p:sp>
        <p:nvSpPr>
          <p:cNvPr id="7" name="Slide Number Placeholder 6"/>
          <p:cNvSpPr>
            <a:spLocks noGrp="1"/>
          </p:cNvSpPr>
          <p:nvPr>
            <p:ph type="sldNum" sz="quarter" idx="4"/>
          </p:nvPr>
        </p:nvSpPr>
        <p:spPr>
          <a:xfrm>
            <a:off x="6552772" y="4767602"/>
            <a:ext cx="2133678" cy="273168"/>
          </a:xfrm>
          <a:prstGeom prst="rect">
            <a:avLst/>
          </a:prstGeom>
        </p:spPr>
        <p:txBody>
          <a:bodyPr vert="horz" lIns="91440" tIns="45720" rIns="91440" bIns="45720" rtlCol="0" anchor="ctr"/>
          <a:lstStyle>
            <a:lvl1pPr algn="r">
              <a:defRPr sz="735">
                <a:solidFill>
                  <a:schemeClr val="tx1">
                    <a:tint val="75000"/>
                  </a:schemeClr>
                </a:solidFill>
              </a:defRPr>
            </a:lvl1pPr>
          </a:lstStyle>
          <a:p>
            <a:fld id="{FFB82908-4842-4340-9D73-01C813DDC3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38311021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144746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553323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749510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446043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9071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429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5240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8338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3"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86"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0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6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31153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16227"/>
          </a:xfrm>
          <a:prstGeom prst="rect">
            <a:avLst/>
          </a:prstGeom>
        </p:spPr>
        <p:txBody>
          <a:bodyPr/>
          <a:lstStyle>
            <a:lvl1pPr marL="213585" indent="-213585">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67" indent="-206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52" indent="-213585">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19" indent="-16806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85" indent="-16806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86837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14.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theme" Target="../theme/theme7.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8.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theme" Target="../theme/theme9.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userDrawn="1"/>
        </p:nvSpPr>
        <p:spPr>
          <a:xfrm>
            <a:off x="465827" y="566953"/>
            <a:ext cx="8212346" cy="830972"/>
          </a:xfrm>
          <a:prstGeom prst="rect">
            <a:avLst/>
          </a:prstGeom>
          <a:noFill/>
        </p:spPr>
        <p:txBody>
          <a:bodyPr wrap="square" lIns="91416" tIns="45708" rIns="91416" bIns="45708" rtlCol="0">
            <a:spAutoFit/>
          </a:bodyPr>
          <a:lstStyle/>
          <a:p>
            <a:pPr algn="ctr"/>
            <a:r>
              <a:rPr lang="en-US" sz="4800" kern="1200" dirty="0" smtClean="0">
                <a:solidFill>
                  <a:schemeClr val="bg1"/>
                </a:solidFill>
                <a:latin typeface="Segoe UI Light" panose="020B0502040204020203" pitchFamily="34" charset="0"/>
                <a:ea typeface="+mn-ea"/>
                <a:cs typeface="Segoe UI Light" panose="020B0502040204020203" pitchFamily="34" charset="0"/>
              </a:rPr>
              <a:t>Move to the Cloud</a:t>
            </a:r>
            <a:endParaRPr lang="en-US" sz="4800" kern="1200" dirty="0">
              <a:solidFill>
                <a:schemeClr val="bg1"/>
              </a:solidFill>
              <a:latin typeface="Segoe UI Light" panose="020B0502040204020203" pitchFamily="34" charset="0"/>
              <a:ea typeface="+mn-ea"/>
              <a:cs typeface="Segoe UI Light" panose="020B0502040204020203" pitchFamily="34" charset="0"/>
            </a:endParaRPr>
          </a:p>
        </p:txBody>
      </p:sp>
      <p:sp>
        <p:nvSpPr>
          <p:cNvPr id="9" name="TextBox 8"/>
          <p:cNvSpPr txBox="1"/>
          <p:nvPr userDrawn="1"/>
        </p:nvSpPr>
        <p:spPr>
          <a:xfrm>
            <a:off x="465827" y="2160901"/>
            <a:ext cx="8212346" cy="307351"/>
          </a:xfrm>
          <a:prstGeom prst="rect">
            <a:avLst/>
          </a:prstGeom>
          <a:noFill/>
        </p:spPr>
        <p:txBody>
          <a:bodyPr wrap="square" lIns="91416" tIns="45708" rIns="91416" bIns="45708" rtlCol="0">
            <a:spAutoFit/>
          </a:bodyPr>
          <a:lstStyle/>
          <a:p>
            <a:pPr algn="ctr"/>
            <a:r>
              <a:rPr lang="en-US" sz="1400" dirty="0" smtClean="0">
                <a:solidFill>
                  <a:srgbClr val="40738A"/>
                </a:solidFill>
                <a:latin typeface="Segoe UI" pitchFamily="34" charset="0"/>
                <a:ea typeface="Segoe UI" pitchFamily="34" charset="0"/>
                <a:cs typeface="Segoe UI" pitchFamily="34" charset="0"/>
              </a:rPr>
              <a:t>Presenter Name</a:t>
            </a:r>
            <a:endParaRPr lang="en-US" sz="1400" dirty="0">
              <a:solidFill>
                <a:srgbClr val="40738A"/>
              </a:solidFill>
              <a:latin typeface="Segoe UI" pitchFamily="34" charset="0"/>
              <a:ea typeface="Segoe UI" pitchFamily="34" charset="0"/>
              <a:cs typeface="Segoe UI" pitchFamily="34" charset="0"/>
            </a:endParaRPr>
          </a:p>
        </p:txBody>
      </p: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195338964"/>
      </p:ext>
    </p:extLst>
  </p:cSld>
  <p:clrMap bg1="lt1" tx1="dk1" bg2="lt2" tx2="dk2" accent1="accent1" accent2="accent2" accent3="accent3" accent4="accent4" accent5="accent5" accent6="accent6" hlink="hlink" folHlink="folHlink"/>
  <p:sldLayoutIdLst>
    <p:sldLayoutId id="2147483649"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98D0F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79122430"/>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22728629"/>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75AECE"/>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922195717"/>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514978098"/>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07535" tIns="67211" rIns="107535" bIns="67211"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891885"/>
            <a:ext cx="8740140" cy="1539023"/>
          </a:xfrm>
          <a:prstGeom prst="rect">
            <a:avLst/>
          </a:prstGeom>
        </p:spPr>
        <p:txBody>
          <a:bodyPr vert="horz" wrap="square" lIns="107535" tIns="67211" rIns="107535" bIns="67211"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303439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755" r:id="rId29"/>
  </p:sldLayoutIdLst>
  <p:transition>
    <p:fade/>
  </p:transition>
  <p:timing>
    <p:tnLst>
      <p:par>
        <p:cTn id="1" dur="indefinite" restart="never" nodeType="tmRoot"/>
      </p:par>
    </p:tnLst>
  </p:timing>
  <p:txStyles>
    <p:titleStyle>
      <a:lvl1pPr algn="l" defTabSz="685576"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5" marR="0" indent="-252035" algn="l" defTabSz="685576"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394" marR="0" indent="-177358" algn="l" defTabSz="68557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j-lt"/>
          <a:ea typeface="+mn-ea"/>
          <a:cs typeface="+mn-cs"/>
        </a:defRPr>
      </a:lvl2pPr>
      <a:lvl3pPr marL="588084"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j-lt"/>
          <a:ea typeface="+mn-ea"/>
          <a:cs typeface="+mn-cs"/>
        </a:defRPr>
      </a:lvl3pPr>
      <a:lvl4pPr marL="756106"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j-lt"/>
          <a:ea typeface="+mn-ea"/>
          <a:cs typeface="+mn-cs"/>
        </a:defRPr>
      </a:lvl4pPr>
      <a:lvl5pPr marL="924131"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j-lt"/>
          <a:ea typeface="+mn-ea"/>
          <a:cs typeface="+mn-cs"/>
        </a:defRPr>
      </a:lvl5pPr>
      <a:lvl6pPr marL="188533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2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12"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01"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76" rtl="0" eaLnBrk="1" latinLnBrk="0" hangingPunct="1">
        <a:defRPr sz="1300" kern="1200">
          <a:solidFill>
            <a:schemeClr val="tx1"/>
          </a:solidFill>
          <a:latin typeface="+mn-lt"/>
          <a:ea typeface="+mn-ea"/>
          <a:cs typeface="+mn-cs"/>
        </a:defRPr>
      </a:lvl1pPr>
      <a:lvl2pPr marL="342788" algn="l" defTabSz="685576" rtl="0" eaLnBrk="1" latinLnBrk="0" hangingPunct="1">
        <a:defRPr sz="1300" kern="1200">
          <a:solidFill>
            <a:schemeClr val="tx1"/>
          </a:solidFill>
          <a:latin typeface="+mn-lt"/>
          <a:ea typeface="+mn-ea"/>
          <a:cs typeface="+mn-cs"/>
        </a:defRPr>
      </a:lvl2pPr>
      <a:lvl3pPr marL="685576" algn="l" defTabSz="685576" rtl="0" eaLnBrk="1" latinLnBrk="0" hangingPunct="1">
        <a:defRPr sz="1300" kern="1200">
          <a:solidFill>
            <a:schemeClr val="tx1"/>
          </a:solidFill>
          <a:latin typeface="+mn-lt"/>
          <a:ea typeface="+mn-ea"/>
          <a:cs typeface="+mn-cs"/>
        </a:defRPr>
      </a:lvl3pPr>
      <a:lvl4pPr marL="1028365" algn="l" defTabSz="685576" rtl="0" eaLnBrk="1" latinLnBrk="0" hangingPunct="1">
        <a:defRPr sz="1300" kern="1200">
          <a:solidFill>
            <a:schemeClr val="tx1"/>
          </a:solidFill>
          <a:latin typeface="+mn-lt"/>
          <a:ea typeface="+mn-ea"/>
          <a:cs typeface="+mn-cs"/>
        </a:defRPr>
      </a:lvl4pPr>
      <a:lvl5pPr marL="1371152" algn="l" defTabSz="685576" rtl="0" eaLnBrk="1" latinLnBrk="0" hangingPunct="1">
        <a:defRPr sz="1300" kern="1200">
          <a:solidFill>
            <a:schemeClr val="tx1"/>
          </a:solidFill>
          <a:latin typeface="+mn-lt"/>
          <a:ea typeface="+mn-ea"/>
          <a:cs typeface="+mn-cs"/>
        </a:defRPr>
      </a:lvl5pPr>
      <a:lvl6pPr marL="1713942" algn="l" defTabSz="685576" rtl="0" eaLnBrk="1" latinLnBrk="0" hangingPunct="1">
        <a:defRPr sz="1300" kern="1200">
          <a:solidFill>
            <a:schemeClr val="tx1"/>
          </a:solidFill>
          <a:latin typeface="+mn-lt"/>
          <a:ea typeface="+mn-ea"/>
          <a:cs typeface="+mn-cs"/>
        </a:defRPr>
      </a:lvl6pPr>
      <a:lvl7pPr marL="2056729" algn="l" defTabSz="685576" rtl="0" eaLnBrk="1" latinLnBrk="0" hangingPunct="1">
        <a:defRPr sz="1300" kern="1200">
          <a:solidFill>
            <a:schemeClr val="tx1"/>
          </a:solidFill>
          <a:latin typeface="+mn-lt"/>
          <a:ea typeface="+mn-ea"/>
          <a:cs typeface="+mn-cs"/>
        </a:defRPr>
      </a:lvl7pPr>
      <a:lvl8pPr marL="2399518" algn="l" defTabSz="685576" rtl="0" eaLnBrk="1" latinLnBrk="0" hangingPunct="1">
        <a:defRPr sz="1300" kern="1200">
          <a:solidFill>
            <a:schemeClr val="tx1"/>
          </a:solidFill>
          <a:latin typeface="+mn-lt"/>
          <a:ea typeface="+mn-ea"/>
          <a:cs typeface="+mn-cs"/>
        </a:defRPr>
      </a:lvl8pPr>
      <a:lvl9pPr marL="2742306" algn="l" defTabSz="685576"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07563" tIns="67227" rIns="107563" bIns="6722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39023"/>
          </a:xfrm>
          <a:prstGeom prst="rect">
            <a:avLst/>
          </a:prstGeom>
        </p:spPr>
        <p:txBody>
          <a:bodyPr vert="horz" wrap="square" lIns="107563" tIns="67227" rIns="107563" bIns="6722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913058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Lst>
  <p:transition>
    <p:fade/>
  </p:transition>
  <p:timing>
    <p:tnLst>
      <p:par>
        <p:cTn id="1" dur="indefinite" restart="never" nodeType="tmRoot"/>
      </p:par>
    </p:tnLst>
  </p:timing>
  <p:txStyles>
    <p:titleStyle>
      <a:lvl1pPr algn="l" defTabSz="685752"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0" marR="0" indent="-252100" algn="l" defTabSz="685752"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504" marR="0" indent="-177404" algn="l" defTabSz="68575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234"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300"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367"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81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94"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70"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4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2" rtl="0" eaLnBrk="1" latinLnBrk="0" hangingPunct="1">
        <a:defRPr sz="1300" kern="1200">
          <a:solidFill>
            <a:schemeClr val="tx1"/>
          </a:solidFill>
          <a:latin typeface="+mn-lt"/>
          <a:ea typeface="+mn-ea"/>
          <a:cs typeface="+mn-cs"/>
        </a:defRPr>
      </a:lvl1pPr>
      <a:lvl2pPr marL="342876" algn="l" defTabSz="685752" rtl="0" eaLnBrk="1" latinLnBrk="0" hangingPunct="1">
        <a:defRPr sz="1300" kern="1200">
          <a:solidFill>
            <a:schemeClr val="tx1"/>
          </a:solidFill>
          <a:latin typeface="+mn-lt"/>
          <a:ea typeface="+mn-ea"/>
          <a:cs typeface="+mn-cs"/>
        </a:defRPr>
      </a:lvl2pPr>
      <a:lvl3pPr marL="685752" algn="l" defTabSz="685752" rtl="0" eaLnBrk="1" latinLnBrk="0" hangingPunct="1">
        <a:defRPr sz="1300" kern="1200">
          <a:solidFill>
            <a:schemeClr val="tx1"/>
          </a:solidFill>
          <a:latin typeface="+mn-lt"/>
          <a:ea typeface="+mn-ea"/>
          <a:cs typeface="+mn-cs"/>
        </a:defRPr>
      </a:lvl3pPr>
      <a:lvl4pPr marL="1028628" algn="l" defTabSz="685752" rtl="0" eaLnBrk="1" latinLnBrk="0" hangingPunct="1">
        <a:defRPr sz="1300" kern="1200">
          <a:solidFill>
            <a:schemeClr val="tx1"/>
          </a:solidFill>
          <a:latin typeface="+mn-lt"/>
          <a:ea typeface="+mn-ea"/>
          <a:cs typeface="+mn-cs"/>
        </a:defRPr>
      </a:lvl4pPr>
      <a:lvl5pPr marL="1371504" algn="l" defTabSz="685752" rtl="0" eaLnBrk="1" latinLnBrk="0" hangingPunct="1">
        <a:defRPr sz="1300" kern="1200">
          <a:solidFill>
            <a:schemeClr val="tx1"/>
          </a:solidFill>
          <a:latin typeface="+mn-lt"/>
          <a:ea typeface="+mn-ea"/>
          <a:cs typeface="+mn-cs"/>
        </a:defRPr>
      </a:lvl5pPr>
      <a:lvl6pPr marL="1714381" algn="l" defTabSz="685752" rtl="0" eaLnBrk="1" latinLnBrk="0" hangingPunct="1">
        <a:defRPr sz="1300" kern="1200">
          <a:solidFill>
            <a:schemeClr val="tx1"/>
          </a:solidFill>
          <a:latin typeface="+mn-lt"/>
          <a:ea typeface="+mn-ea"/>
          <a:cs typeface="+mn-cs"/>
        </a:defRPr>
      </a:lvl6pPr>
      <a:lvl7pPr marL="2057256" algn="l" defTabSz="685752" rtl="0" eaLnBrk="1" latinLnBrk="0" hangingPunct="1">
        <a:defRPr sz="1300" kern="1200">
          <a:solidFill>
            <a:schemeClr val="tx1"/>
          </a:solidFill>
          <a:latin typeface="+mn-lt"/>
          <a:ea typeface="+mn-ea"/>
          <a:cs typeface="+mn-cs"/>
        </a:defRPr>
      </a:lvl7pPr>
      <a:lvl8pPr marL="2400132" algn="l" defTabSz="685752" rtl="0" eaLnBrk="1" latinLnBrk="0" hangingPunct="1">
        <a:defRPr sz="1300" kern="1200">
          <a:solidFill>
            <a:schemeClr val="tx1"/>
          </a:solidFill>
          <a:latin typeface="+mn-lt"/>
          <a:ea typeface="+mn-ea"/>
          <a:cs typeface="+mn-cs"/>
        </a:defRPr>
      </a:lvl8pPr>
      <a:lvl9pPr marL="2743008" algn="l" defTabSz="685752" rtl="0" eaLnBrk="1" latinLnBrk="0" hangingPunct="1">
        <a:defRPr sz="1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07563" tIns="67227" rIns="107563" bIns="67227"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891883"/>
            <a:ext cx="8740140" cy="1539023"/>
          </a:xfrm>
          <a:prstGeom prst="rect">
            <a:avLst/>
          </a:prstGeom>
        </p:spPr>
        <p:txBody>
          <a:bodyPr vert="horz" wrap="square" lIns="107563" tIns="67227" rIns="107563" bIns="67227"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5977303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Lst>
  <p:transition>
    <p:fade/>
  </p:transition>
  <p:timing>
    <p:tnLst>
      <p:par>
        <p:cTn id="1" dur="indefinite" restart="never" nodeType="tmRoot"/>
      </p:par>
    </p:tnLst>
  </p:timing>
  <p:txStyles>
    <p:titleStyle>
      <a:lvl1pPr algn="l" defTabSz="685752"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0" marR="0" indent="-252100" algn="l" defTabSz="685752"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504" marR="0" indent="-177404" algn="l" defTabSz="68575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234"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300"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367"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81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94"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70"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4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2" rtl="0" eaLnBrk="1" latinLnBrk="0" hangingPunct="1">
        <a:defRPr sz="1300" kern="1200">
          <a:solidFill>
            <a:schemeClr val="tx1"/>
          </a:solidFill>
          <a:latin typeface="+mn-lt"/>
          <a:ea typeface="+mn-ea"/>
          <a:cs typeface="+mn-cs"/>
        </a:defRPr>
      </a:lvl1pPr>
      <a:lvl2pPr marL="342876" algn="l" defTabSz="685752" rtl="0" eaLnBrk="1" latinLnBrk="0" hangingPunct="1">
        <a:defRPr sz="1300" kern="1200">
          <a:solidFill>
            <a:schemeClr val="tx1"/>
          </a:solidFill>
          <a:latin typeface="+mn-lt"/>
          <a:ea typeface="+mn-ea"/>
          <a:cs typeface="+mn-cs"/>
        </a:defRPr>
      </a:lvl2pPr>
      <a:lvl3pPr marL="685752" algn="l" defTabSz="685752" rtl="0" eaLnBrk="1" latinLnBrk="0" hangingPunct="1">
        <a:defRPr sz="1300" kern="1200">
          <a:solidFill>
            <a:schemeClr val="tx1"/>
          </a:solidFill>
          <a:latin typeface="+mn-lt"/>
          <a:ea typeface="+mn-ea"/>
          <a:cs typeface="+mn-cs"/>
        </a:defRPr>
      </a:lvl3pPr>
      <a:lvl4pPr marL="1028628" algn="l" defTabSz="685752" rtl="0" eaLnBrk="1" latinLnBrk="0" hangingPunct="1">
        <a:defRPr sz="1300" kern="1200">
          <a:solidFill>
            <a:schemeClr val="tx1"/>
          </a:solidFill>
          <a:latin typeface="+mn-lt"/>
          <a:ea typeface="+mn-ea"/>
          <a:cs typeface="+mn-cs"/>
        </a:defRPr>
      </a:lvl4pPr>
      <a:lvl5pPr marL="1371504" algn="l" defTabSz="685752" rtl="0" eaLnBrk="1" latinLnBrk="0" hangingPunct="1">
        <a:defRPr sz="1300" kern="1200">
          <a:solidFill>
            <a:schemeClr val="tx1"/>
          </a:solidFill>
          <a:latin typeface="+mn-lt"/>
          <a:ea typeface="+mn-ea"/>
          <a:cs typeface="+mn-cs"/>
        </a:defRPr>
      </a:lvl5pPr>
      <a:lvl6pPr marL="1714381" algn="l" defTabSz="685752" rtl="0" eaLnBrk="1" latinLnBrk="0" hangingPunct="1">
        <a:defRPr sz="1300" kern="1200">
          <a:solidFill>
            <a:schemeClr val="tx1"/>
          </a:solidFill>
          <a:latin typeface="+mn-lt"/>
          <a:ea typeface="+mn-ea"/>
          <a:cs typeface="+mn-cs"/>
        </a:defRPr>
      </a:lvl6pPr>
      <a:lvl7pPr marL="2057256" algn="l" defTabSz="685752" rtl="0" eaLnBrk="1" latinLnBrk="0" hangingPunct="1">
        <a:defRPr sz="1300" kern="1200">
          <a:solidFill>
            <a:schemeClr val="tx1"/>
          </a:solidFill>
          <a:latin typeface="+mn-lt"/>
          <a:ea typeface="+mn-ea"/>
          <a:cs typeface="+mn-cs"/>
        </a:defRPr>
      </a:lvl7pPr>
      <a:lvl8pPr marL="2400132" algn="l" defTabSz="685752" rtl="0" eaLnBrk="1" latinLnBrk="0" hangingPunct="1">
        <a:defRPr sz="1300" kern="1200">
          <a:solidFill>
            <a:schemeClr val="tx1"/>
          </a:solidFill>
          <a:latin typeface="+mn-lt"/>
          <a:ea typeface="+mn-ea"/>
          <a:cs typeface="+mn-cs"/>
        </a:defRPr>
      </a:lvl8pPr>
      <a:lvl9pPr marL="2743008" algn="l" defTabSz="685752" rtl="0" eaLnBrk="1" latinLnBrk="0" hangingPunct="1">
        <a:defRPr sz="13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333965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100.png"/><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xml"/><Relationship Id="rId1" Type="http://schemas.openxmlformats.org/officeDocument/2006/relationships/tags" Target="../tags/tag10.xml"/><Relationship Id="rId4" Type="http://schemas.openxmlformats.org/officeDocument/2006/relationships/image" Target="../media/image10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01.png"/><Relationship Id="rId2" Type="http://schemas.openxmlformats.org/officeDocument/2006/relationships/slideLayout" Target="../slideLayouts/slideLayout36.xml"/><Relationship Id="rId1" Type="http://schemas.openxmlformats.org/officeDocument/2006/relationships/tags" Target="../tags/tag1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6.xml"/><Relationship Id="rId1" Type="http://schemas.openxmlformats.org/officeDocument/2006/relationships/tags" Target="../tags/tag1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114.png"/><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24.xml"/></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emf"/><Relationship Id="rId18" Type="http://schemas.openxmlformats.org/officeDocument/2006/relationships/image" Target="../media/image61.png"/><Relationship Id="rId26" Type="http://schemas.openxmlformats.org/officeDocument/2006/relationships/image" Target="../media/image69.emf"/><Relationship Id="rId3" Type="http://schemas.openxmlformats.org/officeDocument/2006/relationships/image" Target="../media/image48.png"/><Relationship Id="rId21" Type="http://schemas.openxmlformats.org/officeDocument/2006/relationships/image" Target="../media/image6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0.png"/><Relationship Id="rId25" Type="http://schemas.openxmlformats.org/officeDocument/2006/relationships/image" Target="../media/image68.png"/><Relationship Id="rId2" Type="http://schemas.openxmlformats.org/officeDocument/2006/relationships/notesSlide" Target="../notesSlides/notesSlide1.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37.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7.png"/><Relationship Id="rId5" Type="http://schemas.openxmlformats.org/officeDocument/2006/relationships/image" Target="../media/image49.png"/><Relationship Id="rId15" Type="http://schemas.microsoft.com/office/2007/relationships/hdphoto" Target="../media/hdphoto4.wdp"/><Relationship Id="rId23" Type="http://schemas.openxmlformats.org/officeDocument/2006/relationships/image" Target="../media/image66.emf"/><Relationship Id="rId28" Type="http://schemas.openxmlformats.org/officeDocument/2006/relationships/image" Target="../media/image71.png"/><Relationship Id="rId10" Type="http://schemas.openxmlformats.org/officeDocument/2006/relationships/image" Target="../media/image54.png"/><Relationship Id="rId19" Type="http://schemas.openxmlformats.org/officeDocument/2006/relationships/image" Target="../media/image62.png"/><Relationship Id="rId31" Type="http://schemas.openxmlformats.org/officeDocument/2006/relationships/image" Target="../media/image74.png"/><Relationship Id="rId4" Type="http://schemas.microsoft.com/office/2007/relationships/hdphoto" Target="../media/hdphoto3.wdp"/><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5.png"/><Relationship Id="rId27" Type="http://schemas.openxmlformats.org/officeDocument/2006/relationships/image" Target="../media/image70.emf"/><Relationship Id="rId30" Type="http://schemas.openxmlformats.org/officeDocument/2006/relationships/image" Target="../media/image73.png"/></Relationships>
</file>

<file path=ppt/slides/_rels/slide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1.png"/><Relationship Id="rId18" Type="http://schemas.openxmlformats.org/officeDocument/2006/relationships/image" Target="../media/image84.png"/><Relationship Id="rId26" Type="http://schemas.openxmlformats.org/officeDocument/2006/relationships/image" Target="../media/image88.png"/><Relationship Id="rId39" Type="http://schemas.openxmlformats.org/officeDocument/2006/relationships/image" Target="../media/image96.png"/><Relationship Id="rId3" Type="http://schemas.openxmlformats.org/officeDocument/2006/relationships/image" Target="../media/image75.png"/><Relationship Id="rId21" Type="http://schemas.microsoft.com/office/2007/relationships/hdphoto" Target="../media/hdphoto8.wdp"/><Relationship Id="rId34" Type="http://schemas.microsoft.com/office/2007/relationships/hdphoto" Target="../media/hdphoto13.wdp"/><Relationship Id="rId7" Type="http://schemas.openxmlformats.org/officeDocument/2006/relationships/image" Target="../media/image55.png"/><Relationship Id="rId12" Type="http://schemas.openxmlformats.org/officeDocument/2006/relationships/image" Target="../media/image80.png"/><Relationship Id="rId17" Type="http://schemas.microsoft.com/office/2007/relationships/hdphoto" Target="../media/hdphoto6.wdp"/><Relationship Id="rId25" Type="http://schemas.microsoft.com/office/2007/relationships/hdphoto" Target="../media/hdphoto10.wdp"/><Relationship Id="rId33" Type="http://schemas.openxmlformats.org/officeDocument/2006/relationships/image" Target="../media/image93.png"/><Relationship Id="rId38" Type="http://schemas.microsoft.com/office/2007/relationships/hdphoto" Target="../media/hdphoto15.wdp"/><Relationship Id="rId2" Type="http://schemas.openxmlformats.org/officeDocument/2006/relationships/notesSlide" Target="../notesSlides/notesSlide2.xml"/><Relationship Id="rId16" Type="http://schemas.openxmlformats.org/officeDocument/2006/relationships/image" Target="../media/image83.png"/><Relationship Id="rId20" Type="http://schemas.openxmlformats.org/officeDocument/2006/relationships/image" Target="../media/image85.png"/><Relationship Id="rId29" Type="http://schemas.microsoft.com/office/2007/relationships/hdphoto" Target="../media/hdphoto12.wdp"/><Relationship Id="rId1" Type="http://schemas.openxmlformats.org/officeDocument/2006/relationships/slideLayout" Target="../slideLayouts/slideLayout37.xml"/><Relationship Id="rId6" Type="http://schemas.openxmlformats.org/officeDocument/2006/relationships/image" Target="../media/image66.emf"/><Relationship Id="rId11" Type="http://schemas.openxmlformats.org/officeDocument/2006/relationships/image" Target="../media/image70.emf"/><Relationship Id="rId24" Type="http://schemas.openxmlformats.org/officeDocument/2006/relationships/image" Target="../media/image87.png"/><Relationship Id="rId32" Type="http://schemas.openxmlformats.org/officeDocument/2006/relationships/image" Target="../media/image92.png"/><Relationship Id="rId37" Type="http://schemas.openxmlformats.org/officeDocument/2006/relationships/image" Target="../media/image95.png"/><Relationship Id="rId40" Type="http://schemas.microsoft.com/office/2007/relationships/hdphoto" Target="../media/hdphoto16.wdp"/><Relationship Id="rId5" Type="http://schemas.openxmlformats.org/officeDocument/2006/relationships/image" Target="../media/image77.png"/><Relationship Id="rId15" Type="http://schemas.microsoft.com/office/2007/relationships/hdphoto" Target="../media/hdphoto5.wdp"/><Relationship Id="rId23" Type="http://schemas.microsoft.com/office/2007/relationships/hdphoto" Target="../media/hdphoto9.wdp"/><Relationship Id="rId28" Type="http://schemas.openxmlformats.org/officeDocument/2006/relationships/image" Target="../media/image89.png"/><Relationship Id="rId36" Type="http://schemas.microsoft.com/office/2007/relationships/hdphoto" Target="../media/hdphoto14.wdp"/><Relationship Id="rId10" Type="http://schemas.openxmlformats.org/officeDocument/2006/relationships/image" Target="../media/image48.png"/><Relationship Id="rId19" Type="http://schemas.microsoft.com/office/2007/relationships/hdphoto" Target="../media/hdphoto7.wdp"/><Relationship Id="rId31"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79.png"/><Relationship Id="rId14" Type="http://schemas.openxmlformats.org/officeDocument/2006/relationships/image" Target="../media/image82.png"/><Relationship Id="rId22" Type="http://schemas.openxmlformats.org/officeDocument/2006/relationships/image" Target="../media/image86.png"/><Relationship Id="rId27" Type="http://schemas.microsoft.com/office/2007/relationships/hdphoto" Target="../media/hdphoto11.wdp"/><Relationship Id="rId30" Type="http://schemas.openxmlformats.org/officeDocument/2006/relationships/image" Target="../media/image90.png"/><Relationship Id="rId35" Type="http://schemas.openxmlformats.org/officeDocument/2006/relationships/image" Target="../media/image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notesSlide" Target="../notesSlides/notesSlide3.xml"/><Relationship Id="rId5" Type="http://schemas.openxmlformats.org/officeDocument/2006/relationships/slideLayout" Target="../slideLayouts/slideLayout36.xml"/><Relationship Id="rId4" Type="http://schemas.openxmlformats.org/officeDocument/2006/relationships/tags" Target="../tags/tag4.xml"/><Relationship Id="rId9" Type="http://schemas.openxmlformats.org/officeDocument/2006/relationships/image" Target="../media/image9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6.xml"/><Relationship Id="rId7" Type="http://schemas.openxmlformats.org/officeDocument/2006/relationships/slideLayout" Target="../slideLayouts/slideLayout3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image" Target="../media/image4.emf"/><Relationship Id="rId4" Type="http://schemas.openxmlformats.org/officeDocument/2006/relationships/tags" Target="../tags/tag7.xml"/><Relationship Id="rId9"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3659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smtClean="0"/>
              <a:t>Create the database in Windows Azure SQL</a:t>
            </a:r>
          </a:p>
          <a:p>
            <a:r>
              <a:rPr lang="en-US" smtClean="0"/>
              <a:t>Use SQL Server Management Studio to migrate the DB contents</a:t>
            </a:r>
          </a:p>
          <a:p>
            <a:pPr lvl="1"/>
            <a:r>
              <a:rPr lang="en-US" smtClean="0"/>
              <a:t>This automates the process of exporting the data to a local bacpac and importing it to the cloud DB</a:t>
            </a:r>
          </a:p>
          <a:p>
            <a:r>
              <a:rPr lang="en-US" smtClean="0"/>
              <a:t>Verify the Windows Azure SQL DB</a:t>
            </a:r>
          </a:p>
          <a:p>
            <a:r>
              <a:rPr lang="en-US" smtClean="0"/>
              <a:t>Update connection strings to point to the new DB</a:t>
            </a:r>
            <a:endParaRPr lang="en-US" dirty="0"/>
          </a:p>
        </p:txBody>
      </p:sp>
      <p:sp>
        <p:nvSpPr>
          <p:cNvPr id="2" name="Title 1"/>
          <p:cNvSpPr>
            <a:spLocks noGrp="1"/>
          </p:cNvSpPr>
          <p:nvPr>
            <p:ph type="title"/>
          </p:nvPr>
        </p:nvSpPr>
        <p:spPr/>
        <p:txBody>
          <a:bodyPr/>
          <a:lstStyle/>
          <a:p>
            <a:r>
              <a:rPr lang="en-US" smtClean="0"/>
              <a:t>Move on-prem SQL to Azure SQL</a:t>
            </a:r>
            <a:endParaRPr lang="en-US" dirty="0"/>
          </a:p>
        </p:txBody>
      </p:sp>
    </p:spTree>
    <p:extLst>
      <p:ext uri="{BB962C8B-B14F-4D97-AF65-F5344CB8AC3E}">
        <p14:creationId xmlns:p14="http://schemas.microsoft.com/office/powerpoint/2010/main" val="386631288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563688"/>
            <a:ext cx="8740775" cy="1346200"/>
          </a:xfrm>
          <a:prstGeom prst="rect">
            <a:avLst/>
          </a:prstGeom>
        </p:spPr>
        <p:txBody>
          <a:bodyPr/>
          <a:lstStyle/>
          <a:p>
            <a:r>
              <a:rPr lang="en-US" sz="6000" dirty="0" smtClean="0">
                <a:solidFill>
                  <a:schemeClr val="bg1"/>
                </a:solidFill>
                <a:latin typeface="Segoe UI Light" pitchFamily="34" charset="0"/>
              </a:rPr>
              <a:t>Windows Azure Web Sites</a:t>
            </a:r>
            <a:endParaRPr lang="en-US" sz="6000" dirty="0">
              <a:solidFill>
                <a:schemeClr val="bg1"/>
              </a:solidFill>
              <a:latin typeface="Segoe UI Light" pitchFamily="34" charset="0"/>
            </a:endParaRPr>
          </a:p>
        </p:txBody>
      </p:sp>
    </p:spTree>
    <p:extLst>
      <p:ext uri="{BB962C8B-B14F-4D97-AF65-F5344CB8AC3E}">
        <p14:creationId xmlns:p14="http://schemas.microsoft.com/office/powerpoint/2010/main" val="2682132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Web Sites</a:t>
            </a:r>
            <a:endParaRPr lang="en-US" dirty="0"/>
          </a:p>
        </p:txBody>
      </p:sp>
      <p:sp>
        <p:nvSpPr>
          <p:cNvPr id="4" name="Rectangle 3"/>
          <p:cNvSpPr/>
          <p:nvPr/>
        </p:nvSpPr>
        <p:spPr bwMode="auto">
          <a:xfrm>
            <a:off x="451093" y="1315995"/>
            <a:ext cx="2605671" cy="1324115"/>
          </a:xfrm>
          <a:prstGeom prst="rect">
            <a:avLst/>
          </a:prstGeom>
          <a:solidFill>
            <a:schemeClr val="accent1"/>
          </a:solidFill>
          <a:ln>
            <a:noFill/>
          </a:ln>
        </p:spPr>
        <p:txBody>
          <a:bodyPr vert="horz" wrap="square" lIns="205711" tIns="102856" rIns="68570" bIns="102856" numCol="1" rtlCol="0" anchor="b" anchorCtr="0" compatLnSpc="1">
            <a:prstTxWarp prst="textNoShape">
              <a:avLst/>
            </a:prstTxWarp>
          </a:bodyPr>
          <a:lstStyle/>
          <a:p>
            <a:r>
              <a:rPr lang="en-US" sz="2100" dirty="0">
                <a:solidFill>
                  <a:schemeClr val="bg1"/>
                </a:solidFill>
                <a:latin typeface="+mj-lt"/>
              </a:rPr>
              <a:t>Scalable</a:t>
            </a:r>
          </a:p>
        </p:txBody>
      </p:sp>
      <p:sp>
        <p:nvSpPr>
          <p:cNvPr id="5" name="Rectangle 4"/>
          <p:cNvSpPr/>
          <p:nvPr/>
        </p:nvSpPr>
        <p:spPr bwMode="auto">
          <a:xfrm>
            <a:off x="3197249" y="1315995"/>
            <a:ext cx="2605671" cy="1324115"/>
          </a:xfrm>
          <a:prstGeom prst="rect">
            <a:avLst/>
          </a:prstGeom>
          <a:solidFill>
            <a:schemeClr val="accent1"/>
          </a:solidFill>
          <a:ln>
            <a:noFill/>
          </a:ln>
        </p:spPr>
        <p:txBody>
          <a:bodyPr rot="0" spcFirstLastPara="0" vertOverflow="overflow" horzOverflow="overflow" vert="horz" wrap="square" lIns="205711" tIns="102856" rIns="68570" bIns="102856" numCol="1" spcCol="0" rtlCol="0" fromWordArt="0" anchor="b" anchorCtr="0" forceAA="0" compatLnSpc="1">
            <a:prstTxWarp prst="textNoShape">
              <a:avLst/>
            </a:prstTxWarp>
            <a:noAutofit/>
          </a:bodyPr>
          <a:lstStyle/>
          <a:p>
            <a:r>
              <a:rPr lang="en-US" sz="2100" dirty="0">
                <a:solidFill>
                  <a:schemeClr val="bg1"/>
                </a:solidFill>
                <a:latin typeface="+mj-lt"/>
              </a:rPr>
              <a:t>Automated</a:t>
            </a:r>
          </a:p>
        </p:txBody>
      </p:sp>
      <p:sp>
        <p:nvSpPr>
          <p:cNvPr id="6" name="Rectangle 5"/>
          <p:cNvSpPr/>
          <p:nvPr/>
        </p:nvSpPr>
        <p:spPr bwMode="auto">
          <a:xfrm>
            <a:off x="5943406" y="1315995"/>
            <a:ext cx="2605671" cy="1324115"/>
          </a:xfrm>
          <a:prstGeom prst="rect">
            <a:avLst/>
          </a:prstGeom>
          <a:solidFill>
            <a:schemeClr val="accent1"/>
          </a:solidFill>
          <a:ln>
            <a:noFill/>
          </a:ln>
        </p:spPr>
        <p:txBody>
          <a:bodyPr rot="0" spcFirstLastPara="0" vertOverflow="overflow" horzOverflow="overflow" vert="horz" wrap="square" lIns="205711" tIns="102856" rIns="68570" bIns="102856" numCol="1" spcCol="0" rtlCol="0" fromWordArt="0" anchor="b" anchorCtr="0" forceAA="0" compatLnSpc="1">
            <a:prstTxWarp prst="textNoShape">
              <a:avLst/>
            </a:prstTxWarp>
            <a:noAutofit/>
          </a:bodyPr>
          <a:lstStyle/>
          <a:p>
            <a:r>
              <a:rPr lang="en-US" sz="2100" dirty="0">
                <a:solidFill>
                  <a:schemeClr val="bg1"/>
                </a:solidFill>
                <a:latin typeface="+mj-lt"/>
              </a:rPr>
              <a:t>Flexible</a:t>
            </a:r>
          </a:p>
        </p:txBody>
      </p:sp>
      <p:pic>
        <p:nvPicPr>
          <p:cNvPr id="7" name="Picture 29" descr="app-performance"/>
          <p:cNvPicPr>
            <a:picLocks noChangeAspect="1" noChangeArrowheads="1"/>
          </p:cNvPicPr>
          <p:nvPr/>
        </p:nvPicPr>
        <p:blipFill>
          <a:blip r:embed="rId3" cstate="print"/>
          <a:srcRect/>
          <a:stretch>
            <a:fillRect/>
          </a:stretch>
        </p:blipFill>
        <p:spPr bwMode="auto">
          <a:xfrm>
            <a:off x="1248603" y="1504606"/>
            <a:ext cx="1010652" cy="686300"/>
          </a:xfrm>
          <a:prstGeom prst="rect">
            <a:avLst/>
          </a:prstGeom>
          <a:noFill/>
          <a:ln w="9525">
            <a:noFill/>
            <a:miter lim="800000"/>
            <a:headEnd/>
            <a:tailEnd/>
          </a:ln>
        </p:spPr>
      </p:pic>
      <p:pic>
        <p:nvPicPr>
          <p:cNvPr id="8" name="Picture 30" descr="cloud-building-app"/>
          <p:cNvPicPr>
            <a:picLocks noChangeAspect="1" noChangeArrowheads="1"/>
          </p:cNvPicPr>
          <p:nvPr/>
        </p:nvPicPr>
        <p:blipFill>
          <a:blip r:embed="rId4" cstate="print"/>
          <a:srcRect/>
          <a:stretch>
            <a:fillRect/>
          </a:stretch>
        </p:blipFill>
        <p:spPr bwMode="auto">
          <a:xfrm>
            <a:off x="6640607" y="1552752"/>
            <a:ext cx="1211271" cy="590007"/>
          </a:xfrm>
          <a:prstGeom prst="rect">
            <a:avLst/>
          </a:prstGeom>
          <a:noFill/>
          <a:ln w="9525">
            <a:noFill/>
            <a:miter lim="800000"/>
            <a:headEnd/>
            <a:tailEnd/>
          </a:ln>
        </p:spPr>
      </p:pic>
      <p:pic>
        <p:nvPicPr>
          <p:cNvPr id="9" name="Picture 4" descr="\\MAGNUM\Projects\Microsoft\Cloud Power FY12\Design\Icons\PNGs\IT_guy.png"/>
          <p:cNvPicPr>
            <a:picLocks noChangeAspect="1" noChangeArrowheads="1"/>
          </p:cNvPicPr>
          <p:nvPr/>
        </p:nvPicPr>
        <p:blipFill>
          <a:blip r:embed="rId5" cstate="print">
            <a:lum bright="100000"/>
          </a:blip>
          <a:stretch>
            <a:fillRect/>
          </a:stretch>
        </p:blipFill>
        <p:spPr bwMode="auto">
          <a:xfrm>
            <a:off x="4073027" y="1420697"/>
            <a:ext cx="854115" cy="854115"/>
          </a:xfrm>
          <a:prstGeom prst="rect">
            <a:avLst/>
          </a:prstGeom>
          <a:noFill/>
        </p:spPr>
      </p:pic>
      <p:sp>
        <p:nvSpPr>
          <p:cNvPr id="10" name="Rectangle 9"/>
          <p:cNvSpPr/>
          <p:nvPr/>
        </p:nvSpPr>
        <p:spPr bwMode="auto">
          <a:xfrm>
            <a:off x="451093" y="2651932"/>
            <a:ext cx="2605671" cy="18792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037" tIns="137141" rIns="205037" bIns="68353" numCol="1" spcCol="0" rtlCol="0" fromWordArt="0" anchor="t" anchorCtr="0" forceAA="0" compatLnSpc="1">
            <a:prstTxWarp prst="textNoShape">
              <a:avLst/>
            </a:prstTxWarp>
            <a:noAutofit/>
          </a:bodyPr>
          <a:lstStyle/>
          <a:p>
            <a:pPr defTabSz="819870">
              <a:spcBef>
                <a:spcPts val="450"/>
              </a:spcBef>
              <a:spcAft>
                <a:spcPts val="450"/>
              </a:spcAft>
            </a:pPr>
            <a:r>
              <a:rPr lang="en-US" sz="1350" dirty="0">
                <a:solidFill>
                  <a:schemeClr val="tx1"/>
                </a:solidFill>
                <a:latin typeface="+mj-lt"/>
                <a:ea typeface="Segoe UI" pitchFamily="34" charset="0"/>
                <a:cs typeface="Segoe UI" pitchFamily="34" charset="0"/>
              </a:rPr>
              <a:t>High-density and secure web hosting</a:t>
            </a:r>
          </a:p>
          <a:p>
            <a:pPr defTabSz="819870">
              <a:spcBef>
                <a:spcPts val="450"/>
              </a:spcBef>
              <a:spcAft>
                <a:spcPts val="450"/>
              </a:spcAft>
            </a:pPr>
            <a:r>
              <a:rPr lang="en-US" sz="1350" dirty="0">
                <a:solidFill>
                  <a:schemeClr val="tx1"/>
                </a:solidFill>
                <a:latin typeface="+mj-lt"/>
                <a:ea typeface="Segoe UI" pitchFamily="34" charset="0"/>
                <a:cs typeface="Segoe UI" pitchFamily="34" charset="0"/>
              </a:rPr>
              <a:t>Open publishing methods and protocols</a:t>
            </a:r>
          </a:p>
          <a:p>
            <a:pPr defTabSz="819870">
              <a:spcBef>
                <a:spcPts val="450"/>
              </a:spcBef>
              <a:spcAft>
                <a:spcPts val="450"/>
              </a:spcAft>
            </a:pPr>
            <a:r>
              <a:rPr lang="en-US" sz="1350" dirty="0">
                <a:solidFill>
                  <a:schemeClr val="tx1"/>
                </a:solidFill>
                <a:latin typeface="+mj-lt"/>
                <a:ea typeface="Segoe UI" pitchFamily="34" charset="0"/>
                <a:cs typeface="Segoe UI" pitchFamily="34" charset="0"/>
              </a:rPr>
              <a:t>Integrated and open solution</a:t>
            </a:r>
          </a:p>
        </p:txBody>
      </p:sp>
      <p:sp>
        <p:nvSpPr>
          <p:cNvPr id="11" name="Rectangle 10"/>
          <p:cNvSpPr/>
          <p:nvPr/>
        </p:nvSpPr>
        <p:spPr bwMode="auto">
          <a:xfrm>
            <a:off x="3197249" y="2651932"/>
            <a:ext cx="2605671" cy="18792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037" tIns="137141" rIns="205037" bIns="68353" numCol="1" spcCol="0" rtlCol="0" fromWordArt="0" anchor="t" anchorCtr="0" forceAA="0" compatLnSpc="1">
            <a:prstTxWarp prst="textNoShape">
              <a:avLst/>
            </a:prstTxWarp>
            <a:noAutofit/>
          </a:bodyPr>
          <a:lstStyle/>
          <a:p>
            <a:pPr defTabSz="819870">
              <a:spcBef>
                <a:spcPts val="450"/>
              </a:spcBef>
              <a:spcAft>
                <a:spcPts val="450"/>
              </a:spcAft>
            </a:pPr>
            <a:r>
              <a:rPr lang="en-US" sz="1350" dirty="0">
                <a:solidFill>
                  <a:schemeClr val="tx1"/>
                </a:solidFill>
                <a:latin typeface="+mj-lt"/>
                <a:ea typeface="Segoe UI" pitchFamily="34" charset="0"/>
                <a:cs typeface="Segoe UI" pitchFamily="34" charset="0"/>
              </a:rPr>
              <a:t>Lowers customer onboarding costs and streamlines upselling</a:t>
            </a:r>
          </a:p>
          <a:p>
            <a:pPr defTabSz="819870">
              <a:spcBef>
                <a:spcPts val="450"/>
              </a:spcBef>
              <a:spcAft>
                <a:spcPts val="450"/>
              </a:spcAft>
            </a:pPr>
            <a:r>
              <a:rPr lang="en-US" sz="1350" dirty="0">
                <a:solidFill>
                  <a:schemeClr val="tx1"/>
                </a:solidFill>
                <a:latin typeface="+mj-lt"/>
                <a:ea typeface="Segoe UI" pitchFamily="34" charset="0"/>
                <a:cs typeface="Segoe UI" pitchFamily="34" charset="0"/>
              </a:rPr>
              <a:t>Upsell from shared to reserved</a:t>
            </a:r>
          </a:p>
        </p:txBody>
      </p:sp>
      <p:sp>
        <p:nvSpPr>
          <p:cNvPr id="12" name="Rectangle 11"/>
          <p:cNvSpPr/>
          <p:nvPr/>
        </p:nvSpPr>
        <p:spPr bwMode="auto">
          <a:xfrm>
            <a:off x="5943406" y="2651932"/>
            <a:ext cx="2605671" cy="18792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037" tIns="137141" rIns="205037" bIns="68353" numCol="1" spcCol="0" rtlCol="0" fromWordArt="0" anchor="t" anchorCtr="0" forceAA="0" compatLnSpc="1">
            <a:prstTxWarp prst="textNoShape">
              <a:avLst/>
            </a:prstTxWarp>
            <a:noAutofit/>
          </a:bodyPr>
          <a:lstStyle/>
          <a:p>
            <a:pPr defTabSz="819870">
              <a:spcBef>
                <a:spcPts val="450"/>
              </a:spcBef>
              <a:spcAft>
                <a:spcPts val="450"/>
              </a:spcAft>
            </a:pPr>
            <a:r>
              <a:rPr lang="en-US" sz="1350" dirty="0">
                <a:solidFill>
                  <a:schemeClr val="tx1"/>
                </a:solidFill>
                <a:latin typeface="+mj-lt"/>
                <a:ea typeface="Segoe UI" pitchFamily="34" charset="0"/>
                <a:cs typeface="Segoe UI" pitchFamily="34" charset="0"/>
              </a:rPr>
              <a:t>Support for PHP, Node.js, and ASP.NET</a:t>
            </a:r>
          </a:p>
          <a:p>
            <a:pPr defTabSz="819870">
              <a:spcBef>
                <a:spcPts val="450"/>
              </a:spcBef>
              <a:spcAft>
                <a:spcPts val="450"/>
              </a:spcAft>
            </a:pPr>
            <a:r>
              <a:rPr lang="en-US" sz="1350" dirty="0">
                <a:solidFill>
                  <a:schemeClr val="tx1"/>
                </a:solidFill>
                <a:latin typeface="+mj-lt"/>
                <a:ea typeface="Segoe UI" pitchFamily="34" charset="0"/>
                <a:cs typeface="Segoe UI" pitchFamily="34" charset="0"/>
              </a:rPr>
              <a:t>Metering and throttling of resources </a:t>
            </a:r>
          </a:p>
          <a:p>
            <a:pPr defTabSz="819870">
              <a:spcBef>
                <a:spcPts val="450"/>
              </a:spcBef>
              <a:spcAft>
                <a:spcPts val="450"/>
              </a:spcAft>
            </a:pPr>
            <a:r>
              <a:rPr lang="en-US" sz="1350" dirty="0">
                <a:solidFill>
                  <a:schemeClr val="tx1"/>
                </a:solidFill>
                <a:latin typeface="+mj-lt"/>
                <a:ea typeface="Segoe UI" pitchFamily="34" charset="0"/>
                <a:cs typeface="Segoe UI" pitchFamily="34" charset="0"/>
              </a:rPr>
              <a:t>Fully integrated into Web App Gallery</a:t>
            </a:r>
          </a:p>
        </p:txBody>
      </p:sp>
    </p:spTree>
    <p:extLst>
      <p:ext uri="{BB962C8B-B14F-4D97-AF65-F5344CB8AC3E}">
        <p14:creationId xmlns:p14="http://schemas.microsoft.com/office/powerpoint/2010/main" val="177733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Evolving from machine-centric to distributed</a:t>
            </a:r>
            <a:endParaRPr lang="en-US" sz="3200" dirty="0"/>
          </a:p>
        </p:txBody>
      </p:sp>
      <p:grpSp>
        <p:nvGrpSpPr>
          <p:cNvPr id="9" name="Group 8"/>
          <p:cNvGrpSpPr/>
          <p:nvPr/>
        </p:nvGrpSpPr>
        <p:grpSpPr>
          <a:xfrm>
            <a:off x="398819" y="1044745"/>
            <a:ext cx="3998891" cy="4015680"/>
            <a:chOff x="529381" y="1212055"/>
            <a:chExt cx="5332611" cy="5355000"/>
          </a:xfrm>
        </p:grpSpPr>
        <p:grpSp>
          <p:nvGrpSpPr>
            <p:cNvPr id="4" name="Group 3"/>
            <p:cNvGrpSpPr/>
            <p:nvPr/>
          </p:nvGrpSpPr>
          <p:grpSpPr>
            <a:xfrm>
              <a:off x="529381" y="1212055"/>
              <a:ext cx="5332611" cy="5355000"/>
              <a:chOff x="529381" y="1212055"/>
              <a:chExt cx="5332611" cy="5355000"/>
            </a:xfrm>
          </p:grpSpPr>
          <p:sp>
            <p:nvSpPr>
              <p:cNvPr id="72" name="Rectangle 71"/>
              <p:cNvSpPr/>
              <p:nvPr/>
            </p:nvSpPr>
            <p:spPr bwMode="auto">
              <a:xfrm>
                <a:off x="529381" y="1956795"/>
                <a:ext cx="5332611" cy="4610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037" tIns="137141" rIns="205037" bIns="68353" numCol="1" spcCol="0" rtlCol="0" fromWordArt="0" anchor="t" anchorCtr="0" forceAA="0" compatLnSpc="1">
                <a:prstTxWarp prst="textNoShape">
                  <a:avLst/>
                </a:prstTxWarp>
                <a:noAutofit/>
              </a:bodyPr>
              <a:lstStyle/>
              <a:p>
                <a:pPr defTabSz="819870">
                  <a:spcBef>
                    <a:spcPts val="450"/>
                  </a:spcBef>
                  <a:spcAft>
                    <a:spcPts val="450"/>
                  </a:spcAft>
                </a:pPr>
                <a:endParaRPr lang="en-US" sz="900" dirty="0">
                  <a:solidFill>
                    <a:schemeClr val="tx1"/>
                  </a:solidFill>
                  <a:ea typeface="Segoe UI" pitchFamily="34" charset="0"/>
                  <a:cs typeface="Segoe UI" pitchFamily="34" charset="0"/>
                </a:endParaRPr>
              </a:p>
            </p:txBody>
          </p:sp>
          <p:sp>
            <p:nvSpPr>
              <p:cNvPr id="75" name="TextBox 74"/>
              <p:cNvSpPr txBox="1"/>
              <p:nvPr/>
            </p:nvSpPr>
            <p:spPr>
              <a:xfrm>
                <a:off x="529381" y="1212055"/>
                <a:ext cx="5332611" cy="736879"/>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defPPr>
                  <a:defRPr lang="en-US"/>
                </a:defPPr>
                <a:lvl1pPr>
                  <a:defRPr sz="28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800" dirty="0"/>
                  <a:t>Traditional machine-centric model</a:t>
                </a:r>
              </a:p>
            </p:txBody>
          </p:sp>
          <p:sp>
            <p:nvSpPr>
              <p:cNvPr id="6" name="Rectangle 5"/>
              <p:cNvSpPr/>
              <p:nvPr/>
            </p:nvSpPr>
            <p:spPr>
              <a:xfrm>
                <a:off x="529381" y="2067260"/>
                <a:ext cx="5332611" cy="2147901"/>
              </a:xfrm>
              <a:prstGeom prst="rect">
                <a:avLst/>
              </a:prstGeom>
            </p:spPr>
            <p:txBody>
              <a:bodyPr wrap="square">
                <a:spAutoFit/>
              </a:bodyPr>
              <a:lstStyle/>
              <a:p>
                <a:pPr defTabSz="819870">
                  <a:spcBef>
                    <a:spcPts val="450"/>
                  </a:spcBef>
                  <a:spcAft>
                    <a:spcPts val="450"/>
                  </a:spcAft>
                </a:pPr>
                <a:r>
                  <a:rPr lang="en-US" sz="1050" dirty="0">
                    <a:latin typeface="+mj-lt"/>
                    <a:ea typeface="Segoe UI" pitchFamily="34" charset="0"/>
                    <a:cs typeface="Segoe UI" pitchFamily="34" charset="0"/>
                  </a:rPr>
                  <a:t>With multiple web applications, challenges for service providers include:</a:t>
                </a:r>
              </a:p>
              <a:p>
                <a:pPr marL="214313" indent="-214313" defTabSz="819870">
                  <a:buFont typeface="Arial" panose="020B0604020202020204" pitchFamily="34" charset="0"/>
                  <a:buChar char="•"/>
                </a:pPr>
                <a:r>
                  <a:rPr lang="en-US" sz="1050" dirty="0">
                    <a:latin typeface="+mj-lt"/>
                    <a:ea typeface="Segoe UI" pitchFamily="34" charset="0"/>
                    <a:cs typeface="Segoe UI" pitchFamily="34" charset="0"/>
                  </a:rPr>
                  <a:t>Increased load and management complexities</a:t>
                </a:r>
              </a:p>
              <a:p>
                <a:pPr marL="214313" indent="-214313" defTabSz="819870">
                  <a:buFont typeface="Arial" panose="020B0604020202020204" pitchFamily="34" charset="0"/>
                  <a:buChar char="•"/>
                </a:pPr>
                <a:r>
                  <a:rPr lang="en-US" sz="1050" dirty="0">
                    <a:latin typeface="+mj-lt"/>
                    <a:ea typeface="Segoe UI" pitchFamily="34" charset="0"/>
                    <a:cs typeface="Segoe UI" pitchFamily="34" charset="0"/>
                  </a:rPr>
                  <a:t>Security - Isolating stored data, authentication &amp; authorization mechanisms</a:t>
                </a:r>
              </a:p>
              <a:p>
                <a:pPr marL="214313" indent="-214313" defTabSz="819870">
                  <a:buFont typeface="Arial" panose="020B0604020202020204" pitchFamily="34" charset="0"/>
                  <a:buChar char="•"/>
                </a:pPr>
                <a:r>
                  <a:rPr lang="en-US" sz="1050" dirty="0">
                    <a:latin typeface="+mj-lt"/>
                    <a:ea typeface="Segoe UI" pitchFamily="34" charset="0"/>
                    <a:cs typeface="Segoe UI" pitchFamily="34" charset="0"/>
                  </a:rPr>
                  <a:t>Scaling - Auto-scaling platform compute, scaling platform storage </a:t>
                </a:r>
              </a:p>
              <a:p>
                <a:pPr marL="214313" indent="-214313" defTabSz="819870">
                  <a:buFont typeface="Arial" panose="020B0604020202020204" pitchFamily="34" charset="0"/>
                  <a:buChar char="•"/>
                </a:pPr>
                <a:r>
                  <a:rPr lang="en-US" sz="1050" dirty="0">
                    <a:latin typeface="+mj-lt"/>
                    <a:ea typeface="Segoe UI" pitchFamily="34" charset="0"/>
                    <a:cs typeface="Segoe UI" pitchFamily="34" charset="0"/>
                  </a:rPr>
                  <a:t>Provisioning tenant resources</a:t>
                </a:r>
              </a:p>
              <a:p>
                <a:pPr marL="214313" indent="-214313" defTabSz="819870">
                  <a:buFont typeface="Arial" panose="020B0604020202020204" pitchFamily="34" charset="0"/>
                  <a:buChar char="•"/>
                </a:pPr>
                <a:r>
                  <a:rPr lang="en-US" sz="1050" dirty="0">
                    <a:latin typeface="+mj-lt"/>
                    <a:ea typeface="Segoe UI" pitchFamily="34" charset="0"/>
                    <a:cs typeface="Segoe UI" pitchFamily="34" charset="0"/>
                  </a:rPr>
                  <a:t>Lack of support for multiple SSL web sites; applications have affinity to single servers</a:t>
                </a:r>
              </a:p>
            </p:txBody>
          </p:sp>
        </p:grpSp>
        <p:grpSp>
          <p:nvGrpSpPr>
            <p:cNvPr id="76" name="Group 75"/>
            <p:cNvGrpSpPr/>
            <p:nvPr/>
          </p:nvGrpSpPr>
          <p:grpSpPr>
            <a:xfrm>
              <a:off x="1284640" y="4493532"/>
              <a:ext cx="3786100" cy="1794959"/>
              <a:chOff x="1426376" y="5625695"/>
              <a:chExt cx="4544503" cy="2153951"/>
            </a:xfrm>
          </p:grpSpPr>
          <p:sp>
            <p:nvSpPr>
              <p:cNvPr id="77" name="Rectangle 76"/>
              <p:cNvSpPr/>
              <p:nvPr/>
            </p:nvSpPr>
            <p:spPr bwMode="auto">
              <a:xfrm>
                <a:off x="1426376" y="5625695"/>
                <a:ext cx="4544503" cy="2153951"/>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endParaRPr lang="en-US" sz="2100" dirty="0">
                  <a:solidFill>
                    <a:schemeClr val="bg1"/>
                  </a:solidFill>
                  <a:latin typeface="+mj-lt"/>
                </a:endParaRPr>
              </a:p>
            </p:txBody>
          </p:sp>
          <p:grpSp>
            <p:nvGrpSpPr>
              <p:cNvPr id="78" name="Group 77"/>
              <p:cNvGrpSpPr/>
              <p:nvPr/>
            </p:nvGrpSpPr>
            <p:grpSpPr>
              <a:xfrm>
                <a:off x="1478239" y="5674578"/>
                <a:ext cx="1527186" cy="965854"/>
                <a:chOff x="1478239" y="5674578"/>
                <a:chExt cx="1527186" cy="965854"/>
              </a:xfrm>
            </p:grpSpPr>
            <p:grpSp>
              <p:nvGrpSpPr>
                <p:cNvPr id="92" name="Group 91"/>
                <p:cNvGrpSpPr/>
                <p:nvPr/>
              </p:nvGrpSpPr>
              <p:grpSpPr>
                <a:xfrm>
                  <a:off x="1757900" y="5674578"/>
                  <a:ext cx="822592" cy="734363"/>
                  <a:chOff x="1342127" y="4864402"/>
                  <a:chExt cx="1076798" cy="961304"/>
                </a:xfrm>
              </p:grpSpPr>
              <p:pic>
                <p:nvPicPr>
                  <p:cNvPr id="94" name="Picture 2"/>
                  <p:cNvPicPr>
                    <a:picLocks noChangeAspect="1" noChangeArrowheads="1"/>
                  </p:cNvPicPr>
                  <p:nvPr/>
                </p:nvPicPr>
                <p:blipFill>
                  <a:blip r:embed="rId4" cstate="print"/>
                  <a:srcRect/>
                  <a:stretch>
                    <a:fillRect/>
                  </a:stretch>
                </p:blipFill>
                <p:spPr bwMode="auto">
                  <a:xfrm>
                    <a:off x="1342127" y="4864402"/>
                    <a:ext cx="697801" cy="961304"/>
                  </a:xfrm>
                  <a:prstGeom prst="rect">
                    <a:avLst/>
                  </a:prstGeom>
                  <a:noFill/>
                  <a:ln w="9525">
                    <a:noFill/>
                    <a:miter lim="800000"/>
                    <a:headEnd/>
                    <a:tailEnd/>
                  </a:ln>
                </p:spPr>
              </p:pic>
              <p:sp>
                <p:nvSpPr>
                  <p:cNvPr id="95" name="Freeform 79"/>
                  <p:cNvSpPr>
                    <a:spLocks noEditPoints="1"/>
                  </p:cNvSpPr>
                  <p:nvPr/>
                </p:nvSpPr>
                <p:spPr bwMode="black">
                  <a:xfrm rot="16200000">
                    <a:off x="2023691" y="5228208"/>
                    <a:ext cx="352746" cy="437722"/>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61720" tIns="30860" rIns="61720" bIns="30860" numCol="1" anchor="t" anchorCtr="0" compatLnSpc="1">
                    <a:prstTxWarp prst="textNoShape">
                      <a:avLst/>
                    </a:prstTxWarp>
                  </a:bodyPr>
                  <a:lstStyle/>
                  <a:p>
                    <a:endParaRPr lang="en-US" sz="975" dirty="0"/>
                  </a:p>
                </p:txBody>
              </p:sp>
            </p:grpSp>
            <p:sp>
              <p:nvSpPr>
                <p:cNvPr id="93" name="TextBox 92"/>
                <p:cNvSpPr txBox="1"/>
                <p:nvPr/>
              </p:nvSpPr>
              <p:spPr>
                <a:xfrm>
                  <a:off x="1478239" y="6344924"/>
                  <a:ext cx="1527186" cy="295508"/>
                </a:xfrm>
                <a:prstGeom prst="rect">
                  <a:avLst/>
                </a:prstGeom>
                <a:noFill/>
              </p:spPr>
              <p:txBody>
                <a:bodyPr wrap="none" rtlCol="0">
                  <a:spAutoFit/>
                </a:bodyPr>
                <a:lstStyle/>
                <a:p>
                  <a:r>
                    <a:rPr lang="en-US" sz="600" dirty="0">
                      <a:solidFill>
                        <a:schemeClr val="bg1"/>
                      </a:solidFill>
                    </a:rPr>
                    <a:t>Web application content</a:t>
                  </a:r>
                </a:p>
              </p:txBody>
            </p:sp>
          </p:grpSp>
          <p:grpSp>
            <p:nvGrpSpPr>
              <p:cNvPr id="80" name="Group 79"/>
              <p:cNvGrpSpPr/>
              <p:nvPr/>
            </p:nvGrpSpPr>
            <p:grpSpPr>
              <a:xfrm>
                <a:off x="1478239" y="6644765"/>
                <a:ext cx="1393762" cy="1031318"/>
                <a:chOff x="1478239" y="6644765"/>
                <a:chExt cx="1393762" cy="1031318"/>
              </a:xfrm>
            </p:grpSpPr>
            <p:grpSp>
              <p:nvGrpSpPr>
                <p:cNvPr id="88" name="Group 87"/>
                <p:cNvGrpSpPr/>
                <p:nvPr/>
              </p:nvGrpSpPr>
              <p:grpSpPr>
                <a:xfrm>
                  <a:off x="1757900" y="6644765"/>
                  <a:ext cx="830432" cy="734363"/>
                  <a:chOff x="1342127" y="6252938"/>
                  <a:chExt cx="1087060" cy="961304"/>
                </a:xfrm>
              </p:grpSpPr>
              <p:pic>
                <p:nvPicPr>
                  <p:cNvPr id="90" name="Picture 2"/>
                  <p:cNvPicPr>
                    <a:picLocks noChangeAspect="1" noChangeArrowheads="1"/>
                  </p:cNvPicPr>
                  <p:nvPr/>
                </p:nvPicPr>
                <p:blipFill>
                  <a:blip r:embed="rId4" cstate="print"/>
                  <a:srcRect/>
                  <a:stretch>
                    <a:fillRect/>
                  </a:stretch>
                </p:blipFill>
                <p:spPr bwMode="auto">
                  <a:xfrm>
                    <a:off x="1342127" y="6252938"/>
                    <a:ext cx="697801" cy="961304"/>
                  </a:xfrm>
                  <a:prstGeom prst="rect">
                    <a:avLst/>
                  </a:prstGeom>
                  <a:noFill/>
                  <a:ln w="9525">
                    <a:noFill/>
                    <a:miter lim="800000"/>
                    <a:headEnd/>
                    <a:tailEnd/>
                  </a:ln>
                </p:spPr>
              </p:pic>
              <p:sp>
                <p:nvSpPr>
                  <p:cNvPr id="91" name="Flowchart: Magnetic Disk 90"/>
                  <p:cNvSpPr/>
                  <p:nvPr/>
                </p:nvSpPr>
                <p:spPr>
                  <a:xfrm>
                    <a:off x="1981203" y="6756398"/>
                    <a:ext cx="447984" cy="295033"/>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endParaRPr>
                  </a:p>
                </p:txBody>
              </p:sp>
            </p:grpSp>
            <p:sp>
              <p:nvSpPr>
                <p:cNvPr id="89" name="TextBox 88"/>
                <p:cNvSpPr txBox="1"/>
                <p:nvPr/>
              </p:nvSpPr>
              <p:spPr>
                <a:xfrm>
                  <a:off x="1478239" y="7380575"/>
                  <a:ext cx="1393762" cy="295508"/>
                </a:xfrm>
                <a:prstGeom prst="rect">
                  <a:avLst/>
                </a:prstGeom>
                <a:noFill/>
              </p:spPr>
              <p:txBody>
                <a:bodyPr wrap="none" rtlCol="0">
                  <a:spAutoFit/>
                </a:bodyPr>
                <a:lstStyle/>
                <a:p>
                  <a:r>
                    <a:rPr lang="en-US" sz="600" dirty="0">
                      <a:solidFill>
                        <a:schemeClr val="bg1"/>
                      </a:solidFill>
                    </a:rPr>
                    <a:t>Application databases</a:t>
                  </a:r>
                </a:p>
              </p:txBody>
            </p:sp>
          </p:grpSp>
          <p:sp>
            <p:nvSpPr>
              <p:cNvPr id="81" name="TextBox 80"/>
              <p:cNvSpPr txBox="1"/>
              <p:nvPr/>
            </p:nvSpPr>
            <p:spPr>
              <a:xfrm>
                <a:off x="4295062" y="6957786"/>
                <a:ext cx="1537352" cy="675602"/>
              </a:xfrm>
              <a:prstGeom prst="rect">
                <a:avLst/>
              </a:prstGeom>
              <a:solidFill>
                <a:srgbClr val="7FBA00"/>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47997" tIns="68570" rIns="47997" bIns="23999" rtlCol="0" anchor="ctr"/>
              <a:lstStyle>
                <a:defPPr>
                  <a:defRPr lang="en-US"/>
                </a:defPPr>
                <a:lvl1pPr algn="ctr">
                  <a:defRPr sz="1600">
                    <a:solidFill>
                      <a:schemeClr val="lt1"/>
                    </a:solidFill>
                    <a:latin typeface="+mn-lt"/>
                    <a:cs typeface="+mn-cs"/>
                  </a:defRPr>
                </a:lvl1pPr>
                <a:lvl2pPr marL="456880" lvl="1">
                  <a:defRPr>
                    <a:solidFill>
                      <a:schemeClr val="lt1"/>
                    </a:solidFill>
                    <a:latin typeface="+mn-lt"/>
                    <a:cs typeface="+mn-cs"/>
                  </a:defRPr>
                </a:lvl2pPr>
                <a:lvl3pPr marL="913760">
                  <a:defRPr>
                    <a:solidFill>
                      <a:schemeClr val="lt1"/>
                    </a:solidFill>
                    <a:latin typeface="+mn-lt"/>
                    <a:cs typeface="+mn-cs"/>
                  </a:defRPr>
                </a:lvl3pPr>
                <a:lvl4pPr marL="1370640">
                  <a:defRPr>
                    <a:solidFill>
                      <a:schemeClr val="lt1"/>
                    </a:solidFill>
                    <a:latin typeface="+mn-lt"/>
                    <a:cs typeface="+mn-cs"/>
                  </a:defRPr>
                </a:lvl4pPr>
                <a:lvl5pPr marL="1827520">
                  <a:defRPr>
                    <a:solidFill>
                      <a:schemeClr val="lt1"/>
                    </a:solidFill>
                    <a:latin typeface="+mn-lt"/>
                    <a:cs typeface="+mn-cs"/>
                  </a:defRPr>
                </a:lvl5pPr>
                <a:lvl6pPr marL="2284400" defTabSz="913760">
                  <a:defRPr>
                    <a:solidFill>
                      <a:schemeClr val="lt1"/>
                    </a:solidFill>
                    <a:latin typeface="+mn-lt"/>
                    <a:cs typeface="+mn-cs"/>
                  </a:defRPr>
                </a:lvl6pPr>
                <a:lvl7pPr marL="2741280" defTabSz="913760">
                  <a:defRPr>
                    <a:solidFill>
                      <a:schemeClr val="lt1"/>
                    </a:solidFill>
                    <a:latin typeface="+mn-lt"/>
                    <a:cs typeface="+mn-cs"/>
                  </a:defRPr>
                </a:lvl7pPr>
                <a:lvl8pPr marL="3198160" defTabSz="913760">
                  <a:defRPr>
                    <a:solidFill>
                      <a:schemeClr val="lt1"/>
                    </a:solidFill>
                    <a:latin typeface="+mn-lt"/>
                    <a:cs typeface="+mn-cs"/>
                  </a:defRPr>
                </a:lvl8pPr>
                <a:lvl9pPr marL="3655040" defTabSz="913760">
                  <a:defRPr>
                    <a:solidFill>
                      <a:schemeClr val="lt1"/>
                    </a:solidFill>
                    <a:latin typeface="+mn-lt"/>
                    <a:cs typeface="+mn-cs"/>
                  </a:defRPr>
                </a:lvl9pPr>
              </a:lstStyle>
              <a:p>
                <a:r>
                  <a:rPr lang="en-US" sz="675" dirty="0"/>
                  <a:t>applicationHost.config</a:t>
                </a:r>
              </a:p>
              <a:p>
                <a:r>
                  <a:rPr lang="en-US" sz="675" dirty="0"/>
                  <a:t>root web.config</a:t>
                </a:r>
              </a:p>
              <a:p>
                <a:r>
                  <a:rPr lang="en-US" sz="675" dirty="0"/>
                  <a:t>Php.ini</a:t>
                </a:r>
              </a:p>
            </p:txBody>
          </p:sp>
          <p:cxnSp>
            <p:nvCxnSpPr>
              <p:cNvPr id="82" name="Elbow Connector 81"/>
              <p:cNvCxnSpPr>
                <a:stCxn id="91" idx="4"/>
              </p:cNvCxnSpPr>
              <p:nvPr/>
            </p:nvCxnSpPr>
            <p:spPr bwMode="auto">
              <a:xfrm flipV="1">
                <a:off x="2588332" y="6506280"/>
                <a:ext cx="875215" cy="635783"/>
              </a:xfrm>
              <a:prstGeom prst="bentConnector3">
                <a:avLst/>
              </a:prstGeom>
              <a:ln w="28575">
                <a:solidFill>
                  <a:schemeClr val="accent1">
                    <a:lumMod val="40000"/>
                    <a:lumOff val="6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Elbow Connector 82"/>
              <p:cNvCxnSpPr>
                <a:endCxn id="81" idx="0"/>
              </p:cNvCxnSpPr>
              <p:nvPr/>
            </p:nvCxnSpPr>
            <p:spPr bwMode="auto">
              <a:xfrm>
                <a:off x="3771901" y="6423660"/>
                <a:ext cx="1291837" cy="534126"/>
              </a:xfrm>
              <a:prstGeom prst="bentConnector2">
                <a:avLst/>
              </a:prstGeom>
              <a:ln w="28575">
                <a:solidFill>
                  <a:schemeClr val="accent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bwMode="auto">
              <a:xfrm>
                <a:off x="2579467" y="6153376"/>
                <a:ext cx="670639" cy="345628"/>
              </a:xfrm>
              <a:prstGeom prst="bentConnector3">
                <a:avLst>
                  <a:gd name="adj1" fmla="val 99910"/>
                </a:avLst>
              </a:prstGeom>
              <a:ln w="28575">
                <a:solidFill>
                  <a:schemeClr val="accent1">
                    <a:lumMod val="40000"/>
                    <a:lumOff val="6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3252688" y="6061846"/>
                <a:ext cx="924457" cy="1428659"/>
                <a:chOff x="2827019" y="5406273"/>
                <a:chExt cx="1210141" cy="1870158"/>
              </a:xfrm>
            </p:grpSpPr>
            <p:pic>
              <p:nvPicPr>
                <p:cNvPr id="86" name="Picture 2"/>
                <p:cNvPicPr>
                  <a:picLocks noChangeAspect="1" noChangeArrowheads="1"/>
                </p:cNvPicPr>
                <p:nvPr/>
              </p:nvPicPr>
              <p:blipFill>
                <a:blip r:embed="rId4" cstate="print"/>
                <a:srcRect/>
                <a:stretch>
                  <a:fillRect/>
                </a:stretch>
              </p:blipFill>
              <p:spPr bwMode="auto">
                <a:xfrm>
                  <a:off x="2977615" y="5406273"/>
                  <a:ext cx="697801" cy="961304"/>
                </a:xfrm>
                <a:prstGeom prst="rect">
                  <a:avLst/>
                </a:prstGeom>
                <a:noFill/>
                <a:ln w="9525">
                  <a:noFill/>
                  <a:miter lim="800000"/>
                  <a:headEnd/>
                  <a:tailEnd/>
                </a:ln>
              </p:spPr>
            </p:pic>
            <p:sp>
              <p:nvSpPr>
                <p:cNvPr id="87" name="TextBox 86"/>
                <p:cNvSpPr txBox="1"/>
                <p:nvPr/>
              </p:nvSpPr>
              <p:spPr>
                <a:xfrm>
                  <a:off x="2827019" y="6309360"/>
                  <a:ext cx="1210141" cy="967071"/>
                </a:xfrm>
                <a:prstGeom prst="rect">
                  <a:avLst/>
                </a:prstGeom>
                <a:noFill/>
              </p:spPr>
              <p:txBody>
                <a:bodyPr wrap="square" rtlCol="0">
                  <a:spAutoFit/>
                </a:bodyPr>
                <a:lstStyle/>
                <a:p>
                  <a:pPr algn="ctr"/>
                  <a:r>
                    <a:rPr lang="en-US" sz="600" dirty="0">
                      <a:solidFill>
                        <a:schemeClr val="bg1"/>
                      </a:solidFill>
                    </a:rPr>
                    <a:t>Internet Information Services web server</a:t>
                  </a:r>
                </a:p>
              </p:txBody>
            </p:sp>
          </p:grpSp>
        </p:grpSp>
      </p:grpSp>
      <p:grpSp>
        <p:nvGrpSpPr>
          <p:cNvPr id="10" name="Group 9"/>
          <p:cNvGrpSpPr/>
          <p:nvPr/>
        </p:nvGrpSpPr>
        <p:grpSpPr>
          <a:xfrm>
            <a:off x="4865937" y="1044748"/>
            <a:ext cx="4001369" cy="4015679"/>
            <a:chOff x="6486383" y="1212056"/>
            <a:chExt cx="5335916" cy="5354999"/>
          </a:xfrm>
        </p:grpSpPr>
        <p:grpSp>
          <p:nvGrpSpPr>
            <p:cNvPr id="7" name="Group 6"/>
            <p:cNvGrpSpPr/>
            <p:nvPr/>
          </p:nvGrpSpPr>
          <p:grpSpPr>
            <a:xfrm>
              <a:off x="6486383" y="1212056"/>
              <a:ext cx="5335916" cy="5354999"/>
              <a:chOff x="6486383" y="1212056"/>
              <a:chExt cx="5335916" cy="5354999"/>
            </a:xfrm>
          </p:grpSpPr>
          <p:sp>
            <p:nvSpPr>
              <p:cNvPr id="74" name="Rectangle 73"/>
              <p:cNvSpPr/>
              <p:nvPr/>
            </p:nvSpPr>
            <p:spPr bwMode="auto">
              <a:xfrm>
                <a:off x="6486384" y="1946086"/>
                <a:ext cx="5332611" cy="46209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037" tIns="137141" rIns="205037" bIns="68353" numCol="1" spcCol="0" rtlCol="0" fromWordArt="0" anchor="t" anchorCtr="0" forceAA="0" compatLnSpc="1">
                <a:prstTxWarp prst="textNoShape">
                  <a:avLst/>
                </a:prstTxWarp>
                <a:noAutofit/>
              </a:bodyPr>
              <a:lstStyle/>
              <a:p>
                <a:pPr defTabSz="819870">
                  <a:spcBef>
                    <a:spcPts val="450"/>
                  </a:spcBef>
                  <a:spcAft>
                    <a:spcPts val="450"/>
                  </a:spcAft>
                </a:pPr>
                <a:endParaRPr lang="en-US" sz="900" dirty="0">
                  <a:solidFill>
                    <a:schemeClr val="tx1"/>
                  </a:solidFill>
                  <a:ea typeface="Segoe UI" pitchFamily="34" charset="0"/>
                  <a:cs typeface="Segoe UI" pitchFamily="34" charset="0"/>
                </a:endParaRPr>
              </a:p>
            </p:txBody>
          </p:sp>
          <p:sp>
            <p:nvSpPr>
              <p:cNvPr id="5" name="Rectangle 4"/>
              <p:cNvSpPr/>
              <p:nvPr/>
            </p:nvSpPr>
            <p:spPr>
              <a:xfrm>
                <a:off x="6486383" y="2070269"/>
                <a:ext cx="5332612" cy="2363376"/>
              </a:xfrm>
              <a:prstGeom prst="rect">
                <a:avLst/>
              </a:prstGeom>
            </p:spPr>
            <p:txBody>
              <a:bodyPr wrap="square">
                <a:spAutoFit/>
              </a:bodyPr>
              <a:lstStyle/>
              <a:p>
                <a:pPr defTabSz="819870">
                  <a:spcBef>
                    <a:spcPts val="450"/>
                  </a:spcBef>
                  <a:spcAft>
                    <a:spcPts val="450"/>
                  </a:spcAft>
                </a:pPr>
                <a:r>
                  <a:rPr lang="en-IN" sz="1050" dirty="0">
                    <a:latin typeface="+mj-lt"/>
                    <a:ea typeface="Segoe UI" pitchFamily="34" charset="0"/>
                    <a:cs typeface="Segoe UI" pitchFamily="34" charset="0"/>
                  </a:rPr>
                  <a:t>Web Sites allocates a web application to a specific process (or processes):</a:t>
                </a:r>
              </a:p>
              <a:p>
                <a:pPr marL="128588" indent="-128588" defTabSz="819870">
                  <a:buFont typeface="Arial" panose="020B0604020202020204" pitchFamily="34" charset="0"/>
                  <a:buChar char="•"/>
                </a:pPr>
                <a:r>
                  <a:rPr lang="en-IN" sz="1050" dirty="0">
                    <a:latin typeface="+mj-lt"/>
                    <a:ea typeface="Segoe UI" pitchFamily="34" charset="0"/>
                    <a:cs typeface="Segoe UI" pitchFamily="34" charset="0"/>
                  </a:rPr>
                  <a:t>Distributes load by allocating web applications to specific processes</a:t>
                </a:r>
              </a:p>
              <a:p>
                <a:pPr marL="128588" indent="-128588" defTabSz="819870">
                  <a:buFont typeface="Arial" panose="020B0604020202020204" pitchFamily="34" charset="0"/>
                  <a:buChar char="•"/>
                </a:pPr>
                <a:r>
                  <a:rPr lang="en-IN" sz="1050" dirty="0">
                    <a:latin typeface="+mj-lt"/>
                    <a:ea typeface="Segoe UI" pitchFamily="34" charset="0"/>
                    <a:cs typeface="Segoe UI" pitchFamily="34" charset="0"/>
                  </a:rPr>
                  <a:t>Enhances management by requiring no change to code for existing applications</a:t>
                </a:r>
              </a:p>
              <a:p>
                <a:pPr marL="128588" indent="-128588" defTabSz="819870">
                  <a:buFont typeface="Arial" panose="020B0604020202020204" pitchFamily="34" charset="0"/>
                  <a:buChar char="•"/>
                </a:pPr>
                <a:r>
                  <a:rPr lang="en-IN" sz="1050" dirty="0">
                    <a:latin typeface="+mj-lt"/>
                    <a:ea typeface="Segoe UI" pitchFamily="34" charset="0"/>
                    <a:cs typeface="Segoe UI" pitchFamily="34" charset="0"/>
                  </a:rPr>
                  <a:t>Provides a scalable and elastic resource pool capable of running an arbitrary set of web applications</a:t>
                </a:r>
              </a:p>
              <a:p>
                <a:pPr marL="128588" indent="-128588" defTabSz="819870">
                  <a:buFont typeface="Arial" panose="020B0604020202020204" pitchFamily="34" charset="0"/>
                  <a:buChar char="•"/>
                </a:pPr>
                <a:r>
                  <a:rPr lang="en-US" sz="1050" dirty="0">
                    <a:latin typeface="+mj-lt"/>
                    <a:ea typeface="Segoe UI" pitchFamily="34" charset="0"/>
                    <a:cs typeface="Segoe UI" pitchFamily="34" charset="0"/>
                  </a:rPr>
                  <a:t>Provides multiple SSL Web sites that use unique server certificates for HTTPS binding; applications are freed from affinity to single servers</a:t>
                </a:r>
              </a:p>
            </p:txBody>
          </p:sp>
          <p:sp>
            <p:nvSpPr>
              <p:cNvPr id="73" name="TextBox 72"/>
              <p:cNvSpPr txBox="1"/>
              <p:nvPr/>
            </p:nvSpPr>
            <p:spPr>
              <a:xfrm>
                <a:off x="6489688" y="1212056"/>
                <a:ext cx="5332611" cy="736879"/>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defPPr>
                  <a:defRPr lang="en-US"/>
                </a:defPPr>
                <a:lvl1pPr>
                  <a:defRPr sz="28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800" dirty="0"/>
                  <a:t>Distributed model</a:t>
                </a:r>
              </a:p>
            </p:txBody>
          </p:sp>
        </p:grpSp>
        <p:grpSp>
          <p:nvGrpSpPr>
            <p:cNvPr id="8" name="Group 7"/>
            <p:cNvGrpSpPr/>
            <p:nvPr/>
          </p:nvGrpSpPr>
          <p:grpSpPr>
            <a:xfrm>
              <a:off x="7330890" y="4491894"/>
              <a:ext cx="3786100" cy="1808352"/>
              <a:chOff x="7271515" y="4557101"/>
              <a:chExt cx="3786100" cy="1692944"/>
            </a:xfrm>
          </p:grpSpPr>
          <p:sp>
            <p:nvSpPr>
              <p:cNvPr id="97" name="Rectangle 96"/>
              <p:cNvSpPr/>
              <p:nvPr/>
            </p:nvSpPr>
            <p:spPr bwMode="auto">
              <a:xfrm>
                <a:off x="7271515" y="4557101"/>
                <a:ext cx="3786100" cy="1677845"/>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endParaRPr lang="en-US" sz="2100" dirty="0">
                  <a:solidFill>
                    <a:schemeClr val="bg1"/>
                  </a:solidFill>
                  <a:latin typeface="+mj-lt"/>
                </a:endParaRPr>
              </a:p>
            </p:txBody>
          </p:sp>
          <p:grpSp>
            <p:nvGrpSpPr>
              <p:cNvPr id="98" name="Group 97"/>
              <p:cNvGrpSpPr/>
              <p:nvPr/>
            </p:nvGrpSpPr>
            <p:grpSpPr>
              <a:xfrm>
                <a:off x="7314723" y="4597838"/>
                <a:ext cx="1272323" cy="789162"/>
                <a:chOff x="1478239" y="5674578"/>
                <a:chExt cx="1527185" cy="946994"/>
              </a:xfrm>
            </p:grpSpPr>
            <p:grpSp>
              <p:nvGrpSpPr>
                <p:cNvPr id="111" name="Group 110"/>
                <p:cNvGrpSpPr/>
                <p:nvPr/>
              </p:nvGrpSpPr>
              <p:grpSpPr>
                <a:xfrm>
                  <a:off x="1757900" y="5674578"/>
                  <a:ext cx="822592" cy="734363"/>
                  <a:chOff x="1342127" y="4864402"/>
                  <a:chExt cx="1076798" cy="961304"/>
                </a:xfrm>
              </p:grpSpPr>
              <p:pic>
                <p:nvPicPr>
                  <p:cNvPr id="113" name="Picture 2"/>
                  <p:cNvPicPr>
                    <a:picLocks noChangeAspect="1" noChangeArrowheads="1"/>
                  </p:cNvPicPr>
                  <p:nvPr/>
                </p:nvPicPr>
                <p:blipFill>
                  <a:blip r:embed="rId4" cstate="print"/>
                  <a:srcRect/>
                  <a:stretch>
                    <a:fillRect/>
                  </a:stretch>
                </p:blipFill>
                <p:spPr bwMode="auto">
                  <a:xfrm>
                    <a:off x="1342127" y="4864402"/>
                    <a:ext cx="697801" cy="961304"/>
                  </a:xfrm>
                  <a:prstGeom prst="rect">
                    <a:avLst/>
                  </a:prstGeom>
                  <a:noFill/>
                  <a:ln w="9525">
                    <a:noFill/>
                    <a:miter lim="800000"/>
                    <a:headEnd/>
                    <a:tailEnd/>
                  </a:ln>
                </p:spPr>
              </p:pic>
              <p:sp>
                <p:nvSpPr>
                  <p:cNvPr id="114" name="Freeform 79"/>
                  <p:cNvSpPr>
                    <a:spLocks noEditPoints="1"/>
                  </p:cNvSpPr>
                  <p:nvPr/>
                </p:nvSpPr>
                <p:spPr bwMode="black">
                  <a:xfrm rot="16200000">
                    <a:off x="2023691" y="5228208"/>
                    <a:ext cx="352746" cy="437722"/>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61720" tIns="30860" rIns="61720" bIns="30860" numCol="1" anchor="t" anchorCtr="0" compatLnSpc="1">
                    <a:prstTxWarp prst="textNoShape">
                      <a:avLst/>
                    </a:prstTxWarp>
                  </a:bodyPr>
                  <a:lstStyle/>
                  <a:p>
                    <a:endParaRPr lang="en-US" sz="975" dirty="0"/>
                  </a:p>
                </p:txBody>
              </p:sp>
            </p:grpSp>
            <p:sp>
              <p:nvSpPr>
                <p:cNvPr id="112" name="TextBox 111"/>
                <p:cNvSpPr txBox="1"/>
                <p:nvPr/>
              </p:nvSpPr>
              <p:spPr>
                <a:xfrm>
                  <a:off x="1478239" y="6344924"/>
                  <a:ext cx="1527185" cy="276648"/>
                </a:xfrm>
                <a:prstGeom prst="rect">
                  <a:avLst/>
                </a:prstGeom>
                <a:noFill/>
              </p:spPr>
              <p:txBody>
                <a:bodyPr wrap="none" rtlCol="0">
                  <a:spAutoFit/>
                </a:bodyPr>
                <a:lstStyle/>
                <a:p>
                  <a:r>
                    <a:rPr lang="en-US" sz="600" dirty="0">
                      <a:solidFill>
                        <a:schemeClr val="bg1"/>
                      </a:solidFill>
                    </a:rPr>
                    <a:t>Web application content</a:t>
                  </a:r>
                </a:p>
              </p:txBody>
            </p:sp>
          </p:grpSp>
          <p:grpSp>
            <p:nvGrpSpPr>
              <p:cNvPr id="99" name="Group 98"/>
              <p:cNvGrpSpPr/>
              <p:nvPr/>
            </p:nvGrpSpPr>
            <p:grpSpPr>
              <a:xfrm>
                <a:off x="7314724" y="5406328"/>
                <a:ext cx="1161166" cy="843717"/>
                <a:chOff x="1478239" y="6644765"/>
                <a:chExt cx="1393762" cy="1012460"/>
              </a:xfrm>
            </p:grpSpPr>
            <p:grpSp>
              <p:nvGrpSpPr>
                <p:cNvPr id="107" name="Group 106"/>
                <p:cNvGrpSpPr/>
                <p:nvPr/>
              </p:nvGrpSpPr>
              <p:grpSpPr>
                <a:xfrm>
                  <a:off x="1757900" y="6644765"/>
                  <a:ext cx="830432" cy="734363"/>
                  <a:chOff x="1342127" y="6252938"/>
                  <a:chExt cx="1087060" cy="961304"/>
                </a:xfrm>
              </p:grpSpPr>
              <p:pic>
                <p:nvPicPr>
                  <p:cNvPr id="109" name="Picture 2"/>
                  <p:cNvPicPr>
                    <a:picLocks noChangeAspect="1" noChangeArrowheads="1"/>
                  </p:cNvPicPr>
                  <p:nvPr/>
                </p:nvPicPr>
                <p:blipFill>
                  <a:blip r:embed="rId4" cstate="print"/>
                  <a:srcRect/>
                  <a:stretch>
                    <a:fillRect/>
                  </a:stretch>
                </p:blipFill>
                <p:spPr bwMode="auto">
                  <a:xfrm>
                    <a:off x="1342127" y="6252938"/>
                    <a:ext cx="697801" cy="961304"/>
                  </a:xfrm>
                  <a:prstGeom prst="rect">
                    <a:avLst/>
                  </a:prstGeom>
                  <a:noFill/>
                  <a:ln w="9525">
                    <a:noFill/>
                    <a:miter lim="800000"/>
                    <a:headEnd/>
                    <a:tailEnd/>
                  </a:ln>
                </p:spPr>
              </p:pic>
              <p:sp>
                <p:nvSpPr>
                  <p:cNvPr id="110" name="Flowchart: Magnetic Disk 109"/>
                  <p:cNvSpPr/>
                  <p:nvPr/>
                </p:nvSpPr>
                <p:spPr>
                  <a:xfrm>
                    <a:off x="1981203" y="6756398"/>
                    <a:ext cx="447984" cy="295033"/>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endParaRPr>
                  </a:p>
                </p:txBody>
              </p:sp>
            </p:grpSp>
            <p:sp>
              <p:nvSpPr>
                <p:cNvPr id="108" name="TextBox 107"/>
                <p:cNvSpPr txBox="1"/>
                <p:nvPr/>
              </p:nvSpPr>
              <p:spPr>
                <a:xfrm>
                  <a:off x="1478239" y="7380577"/>
                  <a:ext cx="1393762" cy="276648"/>
                </a:xfrm>
                <a:prstGeom prst="rect">
                  <a:avLst/>
                </a:prstGeom>
                <a:noFill/>
              </p:spPr>
              <p:txBody>
                <a:bodyPr wrap="none" rtlCol="0">
                  <a:spAutoFit/>
                </a:bodyPr>
                <a:lstStyle/>
                <a:p>
                  <a:r>
                    <a:rPr lang="en-US" sz="600" dirty="0">
                      <a:solidFill>
                        <a:schemeClr val="bg1"/>
                      </a:solidFill>
                    </a:rPr>
                    <a:t>Application databases</a:t>
                  </a:r>
                </a:p>
              </p:txBody>
            </p:sp>
          </p:grpSp>
          <p:sp>
            <p:nvSpPr>
              <p:cNvPr id="100" name="TextBox 99"/>
              <p:cNvSpPr txBox="1"/>
              <p:nvPr/>
            </p:nvSpPr>
            <p:spPr>
              <a:xfrm>
                <a:off x="9661464" y="5610062"/>
                <a:ext cx="1290071" cy="535377"/>
              </a:xfrm>
              <a:prstGeom prst="rect">
                <a:avLst/>
              </a:prstGeom>
              <a:solidFill>
                <a:srgbClr val="7FBA00"/>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47997" tIns="68570" rIns="47997" bIns="23999" rtlCol="0" anchor="ctr"/>
              <a:lstStyle>
                <a:defPPr>
                  <a:defRPr lang="en-US"/>
                </a:defPPr>
                <a:lvl1pPr algn="ctr">
                  <a:defRPr sz="1600">
                    <a:solidFill>
                      <a:schemeClr val="lt1"/>
                    </a:solidFill>
                    <a:latin typeface="+mn-lt"/>
                    <a:cs typeface="+mn-cs"/>
                  </a:defRPr>
                </a:lvl1pPr>
                <a:lvl2pPr marL="456880" lvl="1">
                  <a:defRPr>
                    <a:solidFill>
                      <a:schemeClr val="lt1"/>
                    </a:solidFill>
                    <a:latin typeface="+mn-lt"/>
                    <a:cs typeface="+mn-cs"/>
                  </a:defRPr>
                </a:lvl2pPr>
                <a:lvl3pPr marL="913760">
                  <a:defRPr>
                    <a:solidFill>
                      <a:schemeClr val="lt1"/>
                    </a:solidFill>
                    <a:latin typeface="+mn-lt"/>
                    <a:cs typeface="+mn-cs"/>
                  </a:defRPr>
                </a:lvl3pPr>
                <a:lvl4pPr marL="1370640">
                  <a:defRPr>
                    <a:solidFill>
                      <a:schemeClr val="lt1"/>
                    </a:solidFill>
                    <a:latin typeface="+mn-lt"/>
                    <a:cs typeface="+mn-cs"/>
                  </a:defRPr>
                </a:lvl4pPr>
                <a:lvl5pPr marL="1827520">
                  <a:defRPr>
                    <a:solidFill>
                      <a:schemeClr val="lt1"/>
                    </a:solidFill>
                    <a:latin typeface="+mn-lt"/>
                    <a:cs typeface="+mn-cs"/>
                  </a:defRPr>
                </a:lvl5pPr>
                <a:lvl6pPr marL="2284400" defTabSz="913760">
                  <a:defRPr>
                    <a:solidFill>
                      <a:schemeClr val="lt1"/>
                    </a:solidFill>
                    <a:latin typeface="+mn-lt"/>
                    <a:cs typeface="+mn-cs"/>
                  </a:defRPr>
                </a:lvl6pPr>
                <a:lvl7pPr marL="2741280" defTabSz="913760">
                  <a:defRPr>
                    <a:solidFill>
                      <a:schemeClr val="lt1"/>
                    </a:solidFill>
                    <a:latin typeface="+mn-lt"/>
                    <a:cs typeface="+mn-cs"/>
                  </a:defRPr>
                </a:lvl7pPr>
                <a:lvl8pPr marL="3198160" defTabSz="913760">
                  <a:defRPr>
                    <a:solidFill>
                      <a:schemeClr val="lt1"/>
                    </a:solidFill>
                    <a:latin typeface="+mn-lt"/>
                    <a:cs typeface="+mn-cs"/>
                  </a:defRPr>
                </a:lvl8pPr>
                <a:lvl9pPr marL="3655040" defTabSz="913760">
                  <a:defRPr>
                    <a:solidFill>
                      <a:schemeClr val="lt1"/>
                    </a:solidFill>
                    <a:latin typeface="+mn-lt"/>
                    <a:cs typeface="+mn-cs"/>
                  </a:defRPr>
                </a:lvl9pPr>
              </a:lstStyle>
              <a:p>
                <a:r>
                  <a:rPr lang="en-US" sz="675" dirty="0"/>
                  <a:t>applicationHost.config</a:t>
                </a:r>
              </a:p>
              <a:p>
                <a:r>
                  <a:rPr lang="en-US" sz="675" dirty="0"/>
                  <a:t>root web.config</a:t>
                </a:r>
              </a:p>
              <a:p>
                <a:r>
                  <a:rPr lang="en-US" sz="675" dirty="0"/>
                  <a:t>Php.ini</a:t>
                </a:r>
              </a:p>
            </p:txBody>
          </p:sp>
          <p:cxnSp>
            <p:nvCxnSpPr>
              <p:cNvPr id="101" name="Elbow Connector 100"/>
              <p:cNvCxnSpPr>
                <a:stCxn id="110" idx="4"/>
              </p:cNvCxnSpPr>
              <p:nvPr/>
            </p:nvCxnSpPr>
            <p:spPr bwMode="auto">
              <a:xfrm flipV="1">
                <a:off x="8239560" y="5290922"/>
                <a:ext cx="729156" cy="529819"/>
              </a:xfrm>
              <a:prstGeom prst="bentConnector3">
                <a:avLst/>
              </a:prstGeom>
              <a:ln w="28575">
                <a:solidFill>
                  <a:schemeClr val="accent1">
                    <a:lumMod val="40000"/>
                    <a:lumOff val="6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endCxn id="100" idx="0"/>
              </p:cNvCxnSpPr>
              <p:nvPr/>
            </p:nvCxnSpPr>
            <p:spPr bwMode="auto">
              <a:xfrm>
                <a:off x="9225610" y="5222072"/>
                <a:ext cx="1080890" cy="387990"/>
              </a:xfrm>
              <a:prstGeom prst="bentConnector2">
                <a:avLst/>
              </a:prstGeom>
              <a:ln w="28575">
                <a:solidFill>
                  <a:schemeClr val="accent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Elbow Connector 102"/>
              <p:cNvCxnSpPr/>
              <p:nvPr/>
            </p:nvCxnSpPr>
            <p:spPr bwMode="auto">
              <a:xfrm>
                <a:off x="8232174" y="4996835"/>
                <a:ext cx="558720" cy="288023"/>
              </a:xfrm>
              <a:prstGeom prst="bentConnector3">
                <a:avLst>
                  <a:gd name="adj1" fmla="val 99910"/>
                </a:avLst>
              </a:prstGeom>
              <a:ln w="28575">
                <a:solidFill>
                  <a:schemeClr val="accent1">
                    <a:lumMod val="40000"/>
                    <a:lumOff val="6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8972327" y="4710900"/>
                <a:ext cx="897161" cy="777875"/>
                <a:chOff x="7343226" y="8524876"/>
                <a:chExt cx="1076874" cy="933450"/>
              </a:xfrm>
            </p:grpSpPr>
            <p:sp>
              <p:nvSpPr>
                <p:cNvPr id="105" name="TextBox 104"/>
                <p:cNvSpPr txBox="1"/>
                <p:nvPr/>
              </p:nvSpPr>
              <p:spPr>
                <a:xfrm>
                  <a:off x="7343226" y="8524876"/>
                  <a:ext cx="1076874" cy="933450"/>
                </a:xfrm>
                <a:prstGeom prst="rect">
                  <a:avLst/>
                </a:prstGeom>
                <a:solidFill>
                  <a:srgbClr val="7FBA00"/>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47997" tIns="68570" rIns="47997" bIns="23999" rtlCol="0" anchor="t"/>
                <a:lstStyle>
                  <a:defPPr>
                    <a:defRPr lang="en-US"/>
                  </a:defPPr>
                  <a:lvl1pPr algn="ctr">
                    <a:defRPr sz="1600">
                      <a:solidFill>
                        <a:schemeClr val="lt1"/>
                      </a:solidFill>
                      <a:latin typeface="+mn-lt"/>
                      <a:cs typeface="+mn-cs"/>
                    </a:defRPr>
                  </a:lvl1pPr>
                  <a:lvl2pPr marL="456880" lvl="1">
                    <a:defRPr>
                      <a:solidFill>
                        <a:schemeClr val="lt1"/>
                      </a:solidFill>
                      <a:latin typeface="+mn-lt"/>
                      <a:cs typeface="+mn-cs"/>
                    </a:defRPr>
                  </a:lvl2pPr>
                  <a:lvl3pPr marL="913760">
                    <a:defRPr>
                      <a:solidFill>
                        <a:schemeClr val="lt1"/>
                      </a:solidFill>
                      <a:latin typeface="+mn-lt"/>
                      <a:cs typeface="+mn-cs"/>
                    </a:defRPr>
                  </a:lvl3pPr>
                  <a:lvl4pPr marL="1370640">
                    <a:defRPr>
                      <a:solidFill>
                        <a:schemeClr val="lt1"/>
                      </a:solidFill>
                      <a:latin typeface="+mn-lt"/>
                      <a:cs typeface="+mn-cs"/>
                    </a:defRPr>
                  </a:lvl4pPr>
                  <a:lvl5pPr marL="1827520">
                    <a:defRPr>
                      <a:solidFill>
                        <a:schemeClr val="lt1"/>
                      </a:solidFill>
                      <a:latin typeface="+mn-lt"/>
                      <a:cs typeface="+mn-cs"/>
                    </a:defRPr>
                  </a:lvl5pPr>
                  <a:lvl6pPr marL="2284400" defTabSz="913760">
                    <a:defRPr>
                      <a:solidFill>
                        <a:schemeClr val="lt1"/>
                      </a:solidFill>
                      <a:latin typeface="+mn-lt"/>
                      <a:cs typeface="+mn-cs"/>
                    </a:defRPr>
                  </a:lvl6pPr>
                  <a:lvl7pPr marL="2741280" defTabSz="913760">
                    <a:defRPr>
                      <a:solidFill>
                        <a:schemeClr val="lt1"/>
                      </a:solidFill>
                      <a:latin typeface="+mn-lt"/>
                      <a:cs typeface="+mn-cs"/>
                    </a:defRPr>
                  </a:lvl7pPr>
                  <a:lvl8pPr marL="3198160" defTabSz="913760">
                    <a:defRPr>
                      <a:solidFill>
                        <a:schemeClr val="lt1"/>
                      </a:solidFill>
                      <a:latin typeface="+mn-lt"/>
                      <a:cs typeface="+mn-cs"/>
                    </a:defRPr>
                  </a:lvl8pPr>
                  <a:lvl9pPr marL="3655040" defTabSz="913760">
                    <a:defRPr>
                      <a:solidFill>
                        <a:schemeClr val="lt1"/>
                      </a:solidFill>
                      <a:latin typeface="+mn-lt"/>
                      <a:cs typeface="+mn-cs"/>
                    </a:defRPr>
                  </a:lvl9pPr>
                </a:lstStyle>
                <a:p>
                  <a:r>
                    <a:rPr lang="en-US" sz="675" dirty="0"/>
                    <a:t>Worker process</a:t>
                  </a:r>
                </a:p>
              </p:txBody>
            </p:sp>
            <p:sp>
              <p:nvSpPr>
                <p:cNvPr id="106" name="TextBox 105"/>
                <p:cNvSpPr txBox="1"/>
                <p:nvPr/>
              </p:nvSpPr>
              <p:spPr>
                <a:xfrm>
                  <a:off x="7424463" y="8839200"/>
                  <a:ext cx="914400" cy="535814"/>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68570" tIns="34285" rIns="68570" bIns="34285" numCol="1" rtlCol="0" anchor="ctr" anchorCtr="0" compatLnSpc="1">
                  <a:prstTxWarp prst="textNoShape">
                    <a:avLst/>
                  </a:prstTxWarp>
                </a:bodyPr>
                <a:lstStyle>
                  <a:defPPr>
                    <a:defRPr lang="en-US"/>
                  </a:defPPr>
                  <a:lvl1pPr algn="ctr" defTabSz="1306513">
                    <a:defRPr sz="1400">
                      <a:cs typeface="Arial" charset="0"/>
                    </a:defRPr>
                  </a:lvl1pPr>
                </a:lstStyle>
                <a:p>
                  <a:r>
                    <a:rPr lang="en-US" sz="675" dirty="0">
                      <a:cs typeface="+mn-cs"/>
                    </a:rPr>
                    <a:t>Web</a:t>
                  </a:r>
                </a:p>
                <a:p>
                  <a:r>
                    <a:rPr lang="en-US" sz="675" dirty="0">
                      <a:cs typeface="+mn-cs"/>
                    </a:rPr>
                    <a:t>application</a:t>
                  </a:r>
                </a:p>
              </p:txBody>
            </p:sp>
          </p:grpSp>
        </p:grpSp>
      </p:grpSp>
    </p:spTree>
    <p:custDataLst>
      <p:tags r:id="rId1"/>
    </p:custDataLst>
    <p:extLst>
      <p:ext uri="{BB962C8B-B14F-4D97-AF65-F5344CB8AC3E}">
        <p14:creationId xmlns:p14="http://schemas.microsoft.com/office/powerpoint/2010/main" val="231256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52544" y="1047243"/>
            <a:ext cx="5268539" cy="3839978"/>
            <a:chOff x="208459" y="1606207"/>
            <a:chExt cx="7025715" cy="5120697"/>
          </a:xfrm>
        </p:grpSpPr>
        <p:sp>
          <p:nvSpPr>
            <p:cNvPr id="36" name="Rectangle 35"/>
            <p:cNvSpPr/>
            <p:nvPr/>
          </p:nvSpPr>
          <p:spPr>
            <a:xfrm>
              <a:off x="208459" y="1606207"/>
              <a:ext cx="7025715" cy="5120697"/>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endParaRPr lang="en-US" sz="2100" dirty="0">
                <a:solidFill>
                  <a:schemeClr val="bg1"/>
                </a:solidFill>
                <a:latin typeface="+mj-lt"/>
              </a:endParaRPr>
            </a:p>
          </p:txBody>
        </p:sp>
        <p:cxnSp>
          <p:nvCxnSpPr>
            <p:cNvPr id="38" name="Straight Arrow Connector 37"/>
            <p:cNvCxnSpPr/>
            <p:nvPr/>
          </p:nvCxnSpPr>
          <p:spPr bwMode="auto">
            <a:xfrm>
              <a:off x="1282367" y="5532737"/>
              <a:ext cx="260526" cy="1"/>
            </a:xfrm>
            <a:prstGeom prst="straightConnector1">
              <a:avLst/>
            </a:prstGeom>
            <a:ln w="28575">
              <a:solidFill>
                <a:schemeClr val="accent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360291" y="4971907"/>
              <a:ext cx="933401" cy="1594556"/>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750" dirty="0">
                  <a:solidFill>
                    <a:schemeClr val="bg1"/>
                  </a:solidFill>
                  <a:latin typeface="+mj-lt"/>
                  <a:cs typeface="Arial" pitchFamily="34" charset="0"/>
                </a:rPr>
                <a:t>Upstream hardware load-balancers</a:t>
              </a:r>
            </a:p>
          </p:txBody>
        </p:sp>
        <p:sp>
          <p:nvSpPr>
            <p:cNvPr id="40" name="Rectangle 39"/>
            <p:cNvSpPr/>
            <p:nvPr/>
          </p:nvSpPr>
          <p:spPr bwMode="auto">
            <a:xfrm>
              <a:off x="1542893" y="3222130"/>
              <a:ext cx="933401" cy="3344333"/>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endParaRPr lang="en-US" sz="900" dirty="0">
                <a:solidFill>
                  <a:schemeClr val="bg1"/>
                </a:solidFill>
                <a:latin typeface="+mj-lt"/>
                <a:cs typeface="Arial" pitchFamily="34" charset="0"/>
              </a:endParaRPr>
            </a:p>
          </p:txBody>
        </p:sp>
        <p:sp>
          <p:nvSpPr>
            <p:cNvPr id="41" name="TextBox 40"/>
            <p:cNvSpPr txBox="1"/>
            <p:nvPr/>
          </p:nvSpPr>
          <p:spPr>
            <a:xfrm>
              <a:off x="1542892" y="4074838"/>
              <a:ext cx="933400" cy="538650"/>
            </a:xfrm>
            <a:prstGeom prst="rect">
              <a:avLst/>
            </a:prstGeom>
            <a:noFill/>
          </p:spPr>
          <p:txBody>
            <a:bodyPr wrap="square" lIns="57127" tIns="28562" rIns="57127" bIns="28562" rtlCol="0">
              <a:spAutoFit/>
            </a:bodyPr>
            <a:lstStyle/>
            <a:p>
              <a:pPr algn="ctr"/>
              <a:r>
                <a:rPr lang="en-US" sz="750" dirty="0">
                  <a:solidFill>
                    <a:schemeClr val="bg1"/>
                  </a:solidFill>
                  <a:latin typeface="+mj-lt"/>
                </a:rPr>
                <a:t>Front-end application request router</a:t>
              </a:r>
            </a:p>
          </p:txBody>
        </p:sp>
        <p:sp>
          <p:nvSpPr>
            <p:cNvPr id="42" name="TextBox 41"/>
            <p:cNvSpPr txBox="1"/>
            <p:nvPr/>
          </p:nvSpPr>
          <p:spPr>
            <a:xfrm>
              <a:off x="1542892" y="5883680"/>
              <a:ext cx="946944" cy="538650"/>
            </a:xfrm>
            <a:prstGeom prst="rect">
              <a:avLst/>
            </a:prstGeom>
            <a:noFill/>
          </p:spPr>
          <p:txBody>
            <a:bodyPr wrap="square" lIns="57127" tIns="28562" rIns="57127" bIns="28562" rtlCol="0">
              <a:spAutoFit/>
            </a:bodyPr>
            <a:lstStyle/>
            <a:p>
              <a:pPr algn="ctr"/>
              <a:r>
                <a:rPr lang="en-US" sz="750" dirty="0">
                  <a:solidFill>
                    <a:schemeClr val="bg1"/>
                  </a:solidFill>
                  <a:latin typeface="+mj-lt"/>
                </a:rPr>
                <a:t>Front-end application request router</a:t>
              </a:r>
            </a:p>
          </p:txBody>
        </p:sp>
        <p:sp>
          <p:nvSpPr>
            <p:cNvPr id="43" name="TextBox 42"/>
            <p:cNvSpPr txBox="1"/>
            <p:nvPr/>
          </p:nvSpPr>
          <p:spPr>
            <a:xfrm>
              <a:off x="1969676" y="4793679"/>
              <a:ext cx="361626" cy="465188"/>
            </a:xfrm>
            <a:prstGeom prst="rect">
              <a:avLst/>
            </a:prstGeom>
            <a:noFill/>
          </p:spPr>
          <p:txBody>
            <a:bodyPr vert="vert" wrap="square" lIns="57127" tIns="28562" rIns="57127" bIns="28562" rtlCol="0">
              <a:spAutoFit/>
            </a:bodyPr>
            <a:lstStyle/>
            <a:p>
              <a:pPr algn="ctr"/>
              <a:r>
                <a:rPr lang="en-US" sz="1350" dirty="0">
                  <a:solidFill>
                    <a:schemeClr val="bg1"/>
                  </a:solidFill>
                  <a:latin typeface="+mj-lt"/>
                </a:rPr>
                <a:t>…..</a:t>
              </a:r>
            </a:p>
          </p:txBody>
        </p:sp>
        <p:sp>
          <p:nvSpPr>
            <p:cNvPr id="44" name="Rectangle 43"/>
            <p:cNvSpPr/>
            <p:nvPr/>
          </p:nvSpPr>
          <p:spPr bwMode="auto">
            <a:xfrm>
              <a:off x="2666306" y="2311195"/>
              <a:ext cx="3174173" cy="2135879"/>
            </a:xfrm>
            <a:prstGeom prst="rect">
              <a:avLst/>
            </a:prstGeom>
            <a:solidFill>
              <a:srgbClr val="7FBA00"/>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39987" tIns="57127" rIns="39987" bIns="19994" rtlCol="0" anchor="t"/>
            <a:lstStyle/>
            <a:p>
              <a:pPr algn="ctr"/>
              <a:endParaRPr lang="en-US" sz="975" dirty="0">
                <a:latin typeface="+mj-lt"/>
              </a:endParaRPr>
            </a:p>
          </p:txBody>
        </p:sp>
        <p:sp>
          <p:nvSpPr>
            <p:cNvPr id="45" name="Rectangle 44"/>
            <p:cNvSpPr/>
            <p:nvPr/>
          </p:nvSpPr>
          <p:spPr bwMode="auto">
            <a:xfrm>
              <a:off x="6017267" y="3433796"/>
              <a:ext cx="933401" cy="3132667"/>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750" dirty="0">
                  <a:solidFill>
                    <a:schemeClr val="bg1"/>
                  </a:solidFill>
                  <a:latin typeface="+mj-lt"/>
                  <a:cs typeface="Arial" pitchFamily="34" charset="0"/>
                </a:rPr>
                <a:t>Persistent storage</a:t>
              </a:r>
            </a:p>
          </p:txBody>
        </p:sp>
        <p:pic>
          <p:nvPicPr>
            <p:cNvPr id="46" name="Picture 90"/>
            <p:cNvPicPr preferRelativeResize="0">
              <a:picLocks noChangeAspect="1" noChangeArrowheads="1"/>
            </p:cNvPicPr>
            <p:nvPr/>
          </p:nvPicPr>
          <p:blipFill>
            <a:blip r:embed="rId4" cstate="screen">
              <a:extLst>
                <a:ext uri="{28A0092B-C50C-407E-A947-70E740481C1C}">
                  <a14:useLocalDpi xmlns:a14="http://schemas.microsoft.com/office/drawing/2010/main" val="0"/>
                </a:ext>
              </a:extLst>
            </a:blip>
            <a:stretch>
              <a:fillRect/>
            </a:stretch>
          </p:blipFill>
          <p:spPr bwMode="auto">
            <a:xfrm>
              <a:off x="6298730" y="5711063"/>
              <a:ext cx="370476" cy="746760"/>
            </a:xfrm>
            <a:prstGeom prst="rect">
              <a:avLst/>
            </a:prstGeom>
            <a:ln w="28575">
              <a:solidFill>
                <a:srgbClr val="FFFFFF"/>
              </a:solidFill>
              <a:prstDash val="solid"/>
              <a:headEnd type="triangle" w="med" len="med"/>
              <a:tailEnd type="triangle" w="med" len="med"/>
            </a:ln>
          </p:spPr>
        </p:pic>
        <p:pic>
          <p:nvPicPr>
            <p:cNvPr id="47" name="Picture 90"/>
            <p:cNvPicPr preferRelativeResize="0">
              <a:picLocks noChangeAspect="1" noChangeArrowheads="1"/>
            </p:cNvPicPr>
            <p:nvPr/>
          </p:nvPicPr>
          <p:blipFill>
            <a:blip r:embed="rId5" cstate="screen">
              <a:extLst>
                <a:ext uri="{28A0092B-C50C-407E-A947-70E740481C1C}">
                  <a14:useLocalDpi xmlns:a14="http://schemas.microsoft.com/office/drawing/2010/main" val="0"/>
                </a:ext>
              </a:extLst>
            </a:blip>
            <a:stretch>
              <a:fillRect/>
            </a:stretch>
          </p:blipFill>
          <p:spPr bwMode="auto">
            <a:xfrm>
              <a:off x="6310875" y="2178007"/>
              <a:ext cx="370161" cy="746125"/>
            </a:xfrm>
            <a:prstGeom prst="rect">
              <a:avLst/>
            </a:prstGeom>
            <a:ln w="28575">
              <a:solidFill>
                <a:srgbClr val="FFFFFF"/>
              </a:solidFill>
              <a:prstDash val="solid"/>
              <a:headEnd type="triangle" w="med" len="med"/>
              <a:tailEnd type="triangle" w="med" len="med"/>
            </a:ln>
          </p:spPr>
        </p:pic>
        <p:sp>
          <p:nvSpPr>
            <p:cNvPr id="48" name="Rectangle 47"/>
            <p:cNvSpPr/>
            <p:nvPr/>
          </p:nvSpPr>
          <p:spPr bwMode="auto">
            <a:xfrm>
              <a:off x="2825518" y="2449546"/>
              <a:ext cx="2856756" cy="1825753"/>
            </a:xfrm>
            <a:prstGeom prst="rect">
              <a:avLst/>
            </a:prstGeom>
            <a:solidFill>
              <a:schemeClr val="accent1"/>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1050" dirty="0">
                  <a:solidFill>
                    <a:schemeClr val="bg1"/>
                  </a:solidFill>
                  <a:latin typeface="+mj-lt"/>
                  <a:cs typeface="Arial" pitchFamily="34" charset="0"/>
                </a:rPr>
                <a:t>Server or virtual machine</a:t>
              </a:r>
            </a:p>
          </p:txBody>
        </p:sp>
        <p:sp>
          <p:nvSpPr>
            <p:cNvPr id="49" name="Rectangle 48"/>
            <p:cNvSpPr/>
            <p:nvPr/>
          </p:nvSpPr>
          <p:spPr bwMode="auto">
            <a:xfrm>
              <a:off x="3366551" y="2800434"/>
              <a:ext cx="1710199" cy="311306"/>
            </a:xfrm>
            <a:prstGeom prst="rect">
              <a:avLst/>
            </a:prstGeom>
            <a:solidFill>
              <a:schemeClr val="accent2"/>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57127" tIns="28562" rIns="57127" bIns="28562" numCol="1" rtlCol="0" anchor="t" anchorCtr="0" compatLnSpc="1">
              <a:prstTxWarp prst="textNoShape">
                <a:avLst/>
              </a:prstTxWarp>
            </a:bodyPr>
            <a:lstStyle/>
            <a:p>
              <a:pPr algn="ctr" defTabSz="816185"/>
              <a:r>
                <a:rPr lang="en-US" sz="900" dirty="0">
                  <a:solidFill>
                    <a:schemeClr val="bg1"/>
                  </a:solidFill>
                  <a:latin typeface="+mj-lt"/>
                  <a:cs typeface="Arial" pitchFamily="34" charset="0"/>
                </a:rPr>
                <a:t>Local routing logic</a:t>
              </a:r>
            </a:p>
          </p:txBody>
        </p:sp>
        <p:cxnSp>
          <p:nvCxnSpPr>
            <p:cNvPr id="50" name="Elbow Connector 49"/>
            <p:cNvCxnSpPr>
              <a:stCxn id="70" idx="2"/>
              <a:endCxn id="40" idx="3"/>
            </p:cNvCxnSpPr>
            <p:nvPr/>
          </p:nvCxnSpPr>
          <p:spPr bwMode="auto">
            <a:xfrm rot="10800000">
              <a:off x="2476294" y="4894298"/>
              <a:ext cx="611024" cy="7887"/>
            </a:xfrm>
            <a:prstGeom prst="bentConnector3">
              <a:avLst>
                <a:gd name="adj1" fmla="val 50000"/>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9" idx="2"/>
            </p:cNvCxnSpPr>
            <p:nvPr/>
          </p:nvCxnSpPr>
          <p:spPr bwMode="auto">
            <a:xfrm flipH="1">
              <a:off x="4221650" y="3111740"/>
              <a:ext cx="1" cy="427889"/>
            </a:xfrm>
            <a:prstGeom prst="straightConnector1">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bwMode="auto">
            <a:xfrm rot="16200000" flipH="1">
              <a:off x="4453409" y="4373595"/>
              <a:ext cx="1669469" cy="1472876"/>
            </a:xfrm>
            <a:prstGeom prst="bentConnector3">
              <a:avLst>
                <a:gd name="adj1" fmla="val 99604"/>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104" idx="3"/>
            </p:cNvCxnSpPr>
            <p:nvPr/>
          </p:nvCxnSpPr>
          <p:spPr bwMode="auto">
            <a:xfrm flipV="1">
              <a:off x="4908591" y="2522042"/>
              <a:ext cx="1402283" cy="1327943"/>
            </a:xfrm>
            <a:prstGeom prst="bentConnector3">
              <a:avLst>
                <a:gd name="adj1" fmla="val 43209"/>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416837" y="2011379"/>
              <a:ext cx="1659913" cy="277003"/>
            </a:xfrm>
            <a:prstGeom prst="rect">
              <a:avLst/>
            </a:prstGeom>
            <a:noFill/>
          </p:spPr>
          <p:txBody>
            <a:bodyPr wrap="square" lIns="57127" tIns="28562" rIns="57127" bIns="28562" rtlCol="0">
              <a:spAutoFit/>
            </a:bodyPr>
            <a:lstStyle/>
            <a:p>
              <a:pPr algn="ctr"/>
              <a:r>
                <a:rPr lang="en-US" sz="975" dirty="0">
                  <a:solidFill>
                    <a:schemeClr val="bg1"/>
                  </a:solidFill>
                  <a:latin typeface="+mj-lt"/>
                </a:rPr>
                <a:t>Web workers</a:t>
              </a:r>
            </a:p>
          </p:txBody>
        </p:sp>
        <p:sp>
          <p:nvSpPr>
            <p:cNvPr id="59" name="TextBox 58"/>
            <p:cNvSpPr txBox="1"/>
            <p:nvPr/>
          </p:nvSpPr>
          <p:spPr>
            <a:xfrm>
              <a:off x="5986490" y="2914875"/>
              <a:ext cx="1060174" cy="384740"/>
            </a:xfrm>
            <a:prstGeom prst="rect">
              <a:avLst/>
            </a:prstGeom>
            <a:noFill/>
          </p:spPr>
          <p:txBody>
            <a:bodyPr wrap="square" lIns="57127" tIns="28562" rIns="57127" bIns="28562" rtlCol="0">
              <a:spAutoFit/>
            </a:bodyPr>
            <a:lstStyle/>
            <a:p>
              <a:pPr algn="ctr"/>
              <a:r>
                <a:rPr lang="en-US" sz="750" dirty="0">
                  <a:solidFill>
                    <a:schemeClr val="bg1"/>
                  </a:solidFill>
                  <a:latin typeface="+mj-lt"/>
                </a:rPr>
                <a:t>Temporary per-</a:t>
              </a:r>
            </a:p>
            <a:p>
              <a:pPr algn="ctr"/>
              <a:r>
                <a:rPr lang="en-US" sz="750" dirty="0">
                  <a:solidFill>
                    <a:schemeClr val="bg1"/>
                  </a:solidFill>
                  <a:latin typeface="+mj-lt"/>
                </a:rPr>
                <a:t>app file storage</a:t>
              </a:r>
            </a:p>
          </p:txBody>
        </p:sp>
        <p:sp>
          <p:nvSpPr>
            <p:cNvPr id="60" name="TextBox 59"/>
            <p:cNvSpPr txBox="1"/>
            <p:nvPr/>
          </p:nvSpPr>
          <p:spPr>
            <a:xfrm>
              <a:off x="5983487" y="4378238"/>
              <a:ext cx="1000962" cy="538650"/>
            </a:xfrm>
            <a:prstGeom prst="rect">
              <a:avLst/>
            </a:prstGeom>
            <a:noFill/>
          </p:spPr>
          <p:txBody>
            <a:bodyPr wrap="square" lIns="57127" tIns="28562" rIns="57127" bIns="28562" rtlCol="0">
              <a:spAutoFit/>
            </a:bodyPr>
            <a:lstStyle/>
            <a:p>
              <a:pPr algn="ctr" defTabSz="816185"/>
              <a:r>
                <a:rPr lang="en-US" sz="750" dirty="0">
                  <a:solidFill>
                    <a:schemeClr val="bg1"/>
                  </a:solidFill>
                  <a:latin typeface="+mj-lt"/>
                  <a:cs typeface="Arial" charset="0"/>
                </a:rPr>
                <a:t>Web application databases</a:t>
              </a:r>
            </a:p>
          </p:txBody>
        </p:sp>
        <p:sp>
          <p:nvSpPr>
            <p:cNvPr id="61" name="TextBox 60"/>
            <p:cNvSpPr txBox="1"/>
            <p:nvPr/>
          </p:nvSpPr>
          <p:spPr>
            <a:xfrm>
              <a:off x="5975636" y="5085945"/>
              <a:ext cx="1016664" cy="384740"/>
            </a:xfrm>
            <a:prstGeom prst="rect">
              <a:avLst/>
            </a:prstGeom>
            <a:noFill/>
          </p:spPr>
          <p:txBody>
            <a:bodyPr wrap="square" lIns="57127" tIns="28562" rIns="57127" bIns="28562" rtlCol="0">
              <a:spAutoFit/>
            </a:bodyPr>
            <a:lstStyle/>
            <a:p>
              <a:pPr algn="ctr" defTabSz="816185"/>
              <a:r>
                <a:rPr lang="en-US" sz="750" dirty="0">
                  <a:solidFill>
                    <a:schemeClr val="bg1"/>
                  </a:solidFill>
                  <a:latin typeface="+mj-lt"/>
                  <a:cs typeface="Arial" charset="0"/>
                </a:rPr>
                <a:t>Web application file directories</a:t>
              </a:r>
            </a:p>
          </p:txBody>
        </p:sp>
        <p:grpSp>
          <p:nvGrpSpPr>
            <p:cNvPr id="110" name="Group 109"/>
            <p:cNvGrpSpPr/>
            <p:nvPr/>
          </p:nvGrpSpPr>
          <p:grpSpPr>
            <a:xfrm>
              <a:off x="2630283" y="4704469"/>
              <a:ext cx="1573106" cy="745626"/>
              <a:chOff x="2630283" y="4593840"/>
              <a:chExt cx="1573106" cy="745626"/>
            </a:xfrm>
          </p:grpSpPr>
          <p:sp>
            <p:nvSpPr>
              <p:cNvPr id="56" name="TextBox 55"/>
              <p:cNvSpPr txBox="1"/>
              <p:nvPr/>
            </p:nvSpPr>
            <p:spPr>
              <a:xfrm>
                <a:off x="2630283" y="4954726"/>
                <a:ext cx="1573106" cy="384740"/>
              </a:xfrm>
              <a:prstGeom prst="rect">
                <a:avLst/>
              </a:prstGeom>
              <a:noFill/>
            </p:spPr>
            <p:txBody>
              <a:bodyPr wrap="square" lIns="57127" tIns="28562" rIns="57127" bIns="28562" rtlCol="0">
                <a:spAutoFit/>
              </a:bodyPr>
              <a:lstStyle/>
              <a:p>
                <a:pPr algn="ctr"/>
                <a:r>
                  <a:rPr lang="en-US" sz="750" dirty="0">
                    <a:solidFill>
                      <a:schemeClr val="bg1"/>
                    </a:solidFill>
                    <a:latin typeface="+mj-lt"/>
                  </a:rPr>
                  <a:t>Cluster topology and run-time state</a:t>
                </a:r>
              </a:p>
            </p:txBody>
          </p:sp>
          <p:sp>
            <p:nvSpPr>
              <p:cNvPr id="70" name="Flowchart: Magnetic Disk 69"/>
              <p:cNvSpPr/>
              <p:nvPr/>
            </p:nvSpPr>
            <p:spPr>
              <a:xfrm>
                <a:off x="3087318" y="4593840"/>
                <a:ext cx="659033" cy="395430"/>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lIns="57127" tIns="28562" rIns="57127" bIns="28562" rtlCol="0" anchor="ctr"/>
              <a:lstStyle/>
              <a:p>
                <a:pPr algn="ctr"/>
                <a:endParaRPr lang="en-US" sz="1350" dirty="0">
                  <a:solidFill>
                    <a:prstClr val="black"/>
                  </a:solidFill>
                  <a:latin typeface="+mj-lt"/>
                </a:endParaRPr>
              </a:p>
            </p:txBody>
          </p:sp>
        </p:grpSp>
        <p:sp>
          <p:nvSpPr>
            <p:cNvPr id="72" name="Flowchart: Magnetic Disk 71"/>
            <p:cNvSpPr/>
            <p:nvPr/>
          </p:nvSpPr>
          <p:spPr>
            <a:xfrm>
              <a:off x="6154450" y="3879363"/>
              <a:ext cx="659033" cy="395430"/>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lIns="57127" tIns="28562" rIns="57127" bIns="28562" rtlCol="0" anchor="ctr"/>
            <a:lstStyle/>
            <a:p>
              <a:pPr algn="ctr"/>
              <a:endParaRPr lang="en-US" sz="1350" dirty="0">
                <a:solidFill>
                  <a:prstClr val="black"/>
                </a:solidFill>
                <a:latin typeface="+mj-lt"/>
              </a:endParaRPr>
            </a:p>
          </p:txBody>
        </p:sp>
        <p:grpSp>
          <p:nvGrpSpPr>
            <p:cNvPr id="73" name="Group 72"/>
            <p:cNvGrpSpPr/>
            <p:nvPr/>
          </p:nvGrpSpPr>
          <p:grpSpPr>
            <a:xfrm>
              <a:off x="1671014" y="5203063"/>
              <a:ext cx="677157" cy="691444"/>
              <a:chOff x="3928533" y="7181955"/>
              <a:chExt cx="812800" cy="829733"/>
            </a:xfrm>
          </p:grpSpPr>
          <p:sp>
            <p:nvSpPr>
              <p:cNvPr id="74" name="Can 73"/>
              <p:cNvSpPr/>
              <p:nvPr/>
            </p:nvSpPr>
            <p:spPr bwMode="auto">
              <a:xfrm>
                <a:off x="3928533" y="7181955"/>
                <a:ext cx="812800" cy="829733"/>
              </a:xfrm>
              <a:prstGeom prst="can">
                <a:avLst>
                  <a:gd name="adj" fmla="val 51042"/>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latin typeface="+mj-lt"/>
                </a:endParaRPr>
              </a:p>
            </p:txBody>
          </p:sp>
          <p:grpSp>
            <p:nvGrpSpPr>
              <p:cNvPr id="75" name="Group 74"/>
              <p:cNvGrpSpPr/>
              <p:nvPr/>
            </p:nvGrpSpPr>
            <p:grpSpPr>
              <a:xfrm>
                <a:off x="4145310" y="7324388"/>
                <a:ext cx="379246" cy="298496"/>
                <a:chOff x="4127962" y="7324388"/>
                <a:chExt cx="379246" cy="298496"/>
              </a:xfrm>
            </p:grpSpPr>
            <p:sp>
              <p:nvSpPr>
                <p:cNvPr id="76" name="Down Arrow 75"/>
                <p:cNvSpPr/>
                <p:nvPr/>
              </p:nvSpPr>
              <p:spPr bwMode="auto">
                <a:xfrm rot="18195040">
                  <a:off x="4147320" y="7305142"/>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77" name="Down Arrow 76"/>
                <p:cNvSpPr/>
                <p:nvPr/>
              </p:nvSpPr>
              <p:spPr bwMode="auto">
                <a:xfrm rot="2893469" flipH="1">
                  <a:off x="4147208" y="7480476"/>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78" name="Down Arrow 77"/>
                <p:cNvSpPr/>
                <p:nvPr/>
              </p:nvSpPr>
              <p:spPr bwMode="auto">
                <a:xfrm rot="18164700" flipH="1" flipV="1">
                  <a:off x="4368776" y="7484673"/>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79" name="Down Arrow 78"/>
                <p:cNvSpPr/>
                <p:nvPr/>
              </p:nvSpPr>
              <p:spPr bwMode="auto">
                <a:xfrm rot="2829077" flipH="1" flipV="1">
                  <a:off x="4368996" y="7309381"/>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grpSp>
        </p:grpSp>
        <p:grpSp>
          <p:nvGrpSpPr>
            <p:cNvPr id="80" name="Group 79"/>
            <p:cNvGrpSpPr/>
            <p:nvPr/>
          </p:nvGrpSpPr>
          <p:grpSpPr>
            <a:xfrm>
              <a:off x="1671014" y="3345602"/>
              <a:ext cx="677157" cy="691444"/>
              <a:chOff x="3928533" y="7247467"/>
              <a:chExt cx="812800" cy="829733"/>
            </a:xfrm>
          </p:grpSpPr>
          <p:sp>
            <p:nvSpPr>
              <p:cNvPr id="81" name="Can 80"/>
              <p:cNvSpPr/>
              <p:nvPr/>
            </p:nvSpPr>
            <p:spPr bwMode="auto">
              <a:xfrm>
                <a:off x="3928533" y="7247467"/>
                <a:ext cx="812800" cy="829733"/>
              </a:xfrm>
              <a:prstGeom prst="can">
                <a:avLst>
                  <a:gd name="adj" fmla="val 51042"/>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latin typeface="+mj-lt"/>
                </a:endParaRPr>
              </a:p>
            </p:txBody>
          </p:sp>
          <p:grpSp>
            <p:nvGrpSpPr>
              <p:cNvPr id="83" name="Group 82"/>
              <p:cNvGrpSpPr/>
              <p:nvPr/>
            </p:nvGrpSpPr>
            <p:grpSpPr>
              <a:xfrm>
                <a:off x="4145310" y="7324388"/>
                <a:ext cx="379246" cy="298496"/>
                <a:chOff x="4127962" y="7324388"/>
                <a:chExt cx="379246" cy="298496"/>
              </a:xfrm>
            </p:grpSpPr>
            <p:sp>
              <p:nvSpPr>
                <p:cNvPr id="84" name="Down Arrow 83"/>
                <p:cNvSpPr/>
                <p:nvPr/>
              </p:nvSpPr>
              <p:spPr bwMode="auto">
                <a:xfrm rot="18195040">
                  <a:off x="4147320" y="7305142"/>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85" name="Down Arrow 84"/>
                <p:cNvSpPr/>
                <p:nvPr/>
              </p:nvSpPr>
              <p:spPr bwMode="auto">
                <a:xfrm rot="2893469" flipH="1">
                  <a:off x="4147208" y="7480476"/>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89" name="Down Arrow 88"/>
                <p:cNvSpPr/>
                <p:nvPr/>
              </p:nvSpPr>
              <p:spPr bwMode="auto">
                <a:xfrm rot="18164700" flipH="1" flipV="1">
                  <a:off x="4368776" y="7484673"/>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91" name="Down Arrow 90"/>
                <p:cNvSpPr/>
                <p:nvPr/>
              </p:nvSpPr>
              <p:spPr bwMode="auto">
                <a:xfrm rot="2829077" flipH="1" flipV="1">
                  <a:off x="4368996" y="7309381"/>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grpSp>
        </p:grpSp>
        <p:grpSp>
          <p:nvGrpSpPr>
            <p:cNvPr id="92" name="Group 91"/>
            <p:cNvGrpSpPr/>
            <p:nvPr/>
          </p:nvGrpSpPr>
          <p:grpSpPr>
            <a:xfrm>
              <a:off x="509266" y="5765650"/>
              <a:ext cx="677157" cy="691444"/>
              <a:chOff x="3928533" y="7247467"/>
              <a:chExt cx="812800" cy="829733"/>
            </a:xfrm>
          </p:grpSpPr>
          <p:sp>
            <p:nvSpPr>
              <p:cNvPr id="96" name="Can 95"/>
              <p:cNvSpPr/>
              <p:nvPr/>
            </p:nvSpPr>
            <p:spPr bwMode="auto">
              <a:xfrm>
                <a:off x="3928533" y="7247467"/>
                <a:ext cx="812800" cy="829733"/>
              </a:xfrm>
              <a:prstGeom prst="can">
                <a:avLst>
                  <a:gd name="adj" fmla="val 51042"/>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latin typeface="+mj-lt"/>
                </a:endParaRPr>
              </a:p>
            </p:txBody>
          </p:sp>
          <p:grpSp>
            <p:nvGrpSpPr>
              <p:cNvPr id="98" name="Group 97"/>
              <p:cNvGrpSpPr/>
              <p:nvPr/>
            </p:nvGrpSpPr>
            <p:grpSpPr>
              <a:xfrm>
                <a:off x="4145310" y="7324388"/>
                <a:ext cx="379246" cy="298496"/>
                <a:chOff x="4127962" y="7324388"/>
                <a:chExt cx="379246" cy="298496"/>
              </a:xfrm>
            </p:grpSpPr>
            <p:sp>
              <p:nvSpPr>
                <p:cNvPr id="99" name="Down Arrow 98"/>
                <p:cNvSpPr/>
                <p:nvPr/>
              </p:nvSpPr>
              <p:spPr bwMode="auto">
                <a:xfrm rot="18195040">
                  <a:off x="4147320" y="7305142"/>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100" name="Down Arrow 99"/>
                <p:cNvSpPr/>
                <p:nvPr/>
              </p:nvSpPr>
              <p:spPr bwMode="auto">
                <a:xfrm rot="2893469" flipH="1">
                  <a:off x="4147208" y="7480476"/>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101" name="Down Arrow 100"/>
                <p:cNvSpPr/>
                <p:nvPr/>
              </p:nvSpPr>
              <p:spPr bwMode="auto">
                <a:xfrm rot="18164700" flipH="1" flipV="1">
                  <a:off x="4368776" y="7484673"/>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102" name="Down Arrow 101"/>
                <p:cNvSpPr/>
                <p:nvPr/>
              </p:nvSpPr>
              <p:spPr bwMode="auto">
                <a:xfrm rot="2829077" flipH="1" flipV="1">
                  <a:off x="4368996" y="7309381"/>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grpSp>
        </p:grpSp>
        <p:sp>
          <p:nvSpPr>
            <p:cNvPr id="103" name="Rectangle 102"/>
            <p:cNvSpPr/>
            <p:nvPr/>
          </p:nvSpPr>
          <p:spPr>
            <a:xfrm>
              <a:off x="2919455" y="1675994"/>
              <a:ext cx="1673625" cy="338567"/>
            </a:xfrm>
            <a:prstGeom prst="rect">
              <a:avLst/>
            </a:prstGeom>
          </p:spPr>
          <p:txBody>
            <a:bodyPr wrap="none" lIns="57127" tIns="28562" rIns="57127" bIns="28562">
              <a:spAutoFit/>
            </a:bodyPr>
            <a:lstStyle/>
            <a:p>
              <a:pPr defTabSz="816185" eaLnBrk="0" hangingPunct="0">
                <a:spcBef>
                  <a:spcPct val="20000"/>
                </a:spcBef>
              </a:pPr>
              <a:r>
                <a:rPr lang="en-US" sz="1275" dirty="0">
                  <a:solidFill>
                    <a:schemeClr val="bg1"/>
                  </a:solidFill>
                  <a:latin typeface="+mj-lt"/>
                </a:rPr>
                <a:t>Web Sites cluster</a:t>
              </a:r>
            </a:p>
          </p:txBody>
        </p:sp>
        <p:sp>
          <p:nvSpPr>
            <p:cNvPr id="104" name="Rectangle 103"/>
            <p:cNvSpPr/>
            <p:nvPr/>
          </p:nvSpPr>
          <p:spPr bwMode="auto">
            <a:xfrm>
              <a:off x="3598193" y="3539628"/>
              <a:ext cx="1310399" cy="620713"/>
            </a:xfrm>
            <a:prstGeom prst="rect">
              <a:avLst/>
            </a:prstGeom>
            <a:solidFill>
              <a:schemeClr val="accent2"/>
            </a:solidFill>
            <a:ln>
              <a:no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vert="horz" wrap="square" lIns="57127" tIns="28562" rIns="57127" bIns="28562" numCol="1" rtlCol="0" anchor="ctr" anchorCtr="0" compatLnSpc="1">
              <a:prstTxWarp prst="textNoShape">
                <a:avLst/>
              </a:prstTxWarp>
            </a:bodyPr>
            <a:lstStyle/>
            <a:p>
              <a:pPr algn="ctr" defTabSz="816185"/>
              <a:r>
                <a:rPr lang="en-US" sz="900" dirty="0">
                  <a:solidFill>
                    <a:schemeClr val="bg1"/>
                  </a:solidFill>
                  <a:latin typeface="+mj-lt"/>
                  <a:cs typeface="Arial" pitchFamily="34" charset="0"/>
                </a:rPr>
                <a:t>Worker process</a:t>
              </a:r>
            </a:p>
            <a:p>
              <a:pPr algn="ctr" defTabSz="816185"/>
              <a:r>
                <a:rPr lang="en-US" sz="900" dirty="0">
                  <a:solidFill>
                    <a:schemeClr val="bg1"/>
                  </a:solidFill>
                  <a:latin typeface="+mj-lt"/>
                  <a:cs typeface="Arial" pitchFamily="34" charset="0"/>
                </a:rPr>
                <a:t>(w3wp)</a:t>
              </a:r>
            </a:p>
          </p:txBody>
        </p:sp>
        <p:grpSp>
          <p:nvGrpSpPr>
            <p:cNvPr id="109" name="Group 108"/>
            <p:cNvGrpSpPr/>
            <p:nvPr/>
          </p:nvGrpSpPr>
          <p:grpSpPr>
            <a:xfrm>
              <a:off x="3261850" y="5555136"/>
              <a:ext cx="1404948" cy="601602"/>
              <a:chOff x="3261850" y="5444507"/>
              <a:chExt cx="1404948" cy="601602"/>
            </a:xfrm>
          </p:grpSpPr>
          <p:sp>
            <p:nvSpPr>
              <p:cNvPr id="106" name="Flowchart: Magnetic Disk 105"/>
              <p:cNvSpPr/>
              <p:nvPr/>
            </p:nvSpPr>
            <p:spPr>
              <a:xfrm>
                <a:off x="3416834" y="5444507"/>
                <a:ext cx="659033" cy="395430"/>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lIns="57127" tIns="28562" rIns="57127" bIns="28562" rtlCol="0" anchor="ctr"/>
              <a:lstStyle/>
              <a:p>
                <a:pPr algn="ctr"/>
                <a:endParaRPr lang="en-US" sz="1350" dirty="0">
                  <a:solidFill>
                    <a:prstClr val="black"/>
                  </a:solidFill>
                  <a:latin typeface="+mj-lt"/>
                </a:endParaRPr>
              </a:p>
            </p:txBody>
          </p:sp>
          <p:sp>
            <p:nvSpPr>
              <p:cNvPr id="107" name="TextBox 106"/>
              <p:cNvSpPr txBox="1"/>
              <p:nvPr/>
            </p:nvSpPr>
            <p:spPr>
              <a:xfrm>
                <a:off x="3261850" y="5815279"/>
                <a:ext cx="1404948" cy="230830"/>
              </a:xfrm>
              <a:prstGeom prst="rect">
                <a:avLst/>
              </a:prstGeom>
              <a:noFill/>
            </p:spPr>
            <p:txBody>
              <a:bodyPr wrap="square" lIns="57127" tIns="28562" rIns="57127" bIns="28562" rtlCol="0">
                <a:spAutoFit/>
              </a:bodyPr>
              <a:lstStyle/>
              <a:p>
                <a:pPr algn="ctr"/>
                <a:r>
                  <a:rPr lang="en-US" sz="750" dirty="0">
                    <a:solidFill>
                      <a:schemeClr val="bg1"/>
                    </a:solidFill>
                    <a:latin typeface="+mj-lt"/>
                  </a:rPr>
                  <a:t>Resource usage data</a:t>
                </a:r>
              </a:p>
            </p:txBody>
          </p:sp>
        </p:grpSp>
        <p:cxnSp>
          <p:nvCxnSpPr>
            <p:cNvPr id="108" name="Elbow Connector 107"/>
            <p:cNvCxnSpPr>
              <a:endCxn id="106" idx="4"/>
            </p:cNvCxnSpPr>
            <p:nvPr/>
          </p:nvCxnSpPr>
          <p:spPr bwMode="auto">
            <a:xfrm rot="5400000">
              <a:off x="3467088" y="4883574"/>
              <a:ext cx="1478056" cy="260498"/>
            </a:xfrm>
            <a:prstGeom prst="bentConnector2">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6" idx="2"/>
            </p:cNvCxnSpPr>
            <p:nvPr/>
          </p:nvCxnSpPr>
          <p:spPr bwMode="auto">
            <a:xfrm rot="10800000" flipV="1">
              <a:off x="2489836" y="5752850"/>
              <a:ext cx="926998" cy="1"/>
            </a:xfrm>
            <a:prstGeom prst="bentConnector3">
              <a:avLst>
                <a:gd name="adj1" fmla="val 50000"/>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stCxn id="81" idx="1"/>
              <a:endCxn id="49" idx="1"/>
            </p:cNvCxnSpPr>
            <p:nvPr/>
          </p:nvCxnSpPr>
          <p:spPr bwMode="auto">
            <a:xfrm rot="5400000" flipH="1" flipV="1">
              <a:off x="2493315" y="2472366"/>
              <a:ext cx="389515" cy="1356958"/>
            </a:xfrm>
            <a:prstGeom prst="bentConnector2">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221478" y="3148304"/>
              <a:ext cx="1321990" cy="1793456"/>
              <a:chOff x="221478" y="3052189"/>
              <a:chExt cx="1321990" cy="1793456"/>
            </a:xfrm>
          </p:grpSpPr>
          <p:sp>
            <p:nvSpPr>
              <p:cNvPr id="123" name="TextBox 122"/>
              <p:cNvSpPr txBox="1"/>
              <p:nvPr/>
            </p:nvSpPr>
            <p:spPr>
              <a:xfrm>
                <a:off x="221478" y="3052189"/>
                <a:ext cx="1283430" cy="246203"/>
              </a:xfrm>
              <a:prstGeom prst="rect">
                <a:avLst/>
              </a:prstGeom>
              <a:noFill/>
            </p:spPr>
            <p:txBody>
              <a:bodyPr wrap="square" lIns="68541" tIns="34270" rIns="68541" bIns="34270" rtlCol="0">
                <a:spAutoFit/>
              </a:bodyPr>
              <a:lstStyle/>
              <a:p>
                <a:pPr algn="ctr" defTabSz="979136"/>
                <a:r>
                  <a:rPr lang="en-US" sz="750" dirty="0">
                    <a:solidFill>
                      <a:schemeClr val="bg1"/>
                    </a:solidFill>
                    <a:latin typeface="+mj-lt"/>
                    <a:ea typeface="Segoe UI" pitchFamily="34" charset="0"/>
                    <a:cs typeface="Segoe UI" pitchFamily="34" charset="0"/>
                  </a:rPr>
                  <a:t>End user</a:t>
                </a:r>
              </a:p>
            </p:txBody>
          </p:sp>
          <p:cxnSp>
            <p:nvCxnSpPr>
              <p:cNvPr id="124" name="Straight Arrow Connector 123"/>
              <p:cNvCxnSpPr/>
              <p:nvPr/>
            </p:nvCxnSpPr>
            <p:spPr>
              <a:xfrm>
                <a:off x="865419" y="4091174"/>
                <a:ext cx="0" cy="754471"/>
              </a:xfrm>
              <a:prstGeom prst="straightConnector1">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260038" y="4283612"/>
                <a:ext cx="1283430" cy="246203"/>
              </a:xfrm>
              <a:prstGeom prst="rect">
                <a:avLst/>
              </a:prstGeom>
              <a:noFill/>
            </p:spPr>
            <p:txBody>
              <a:bodyPr wrap="square" lIns="68541" tIns="34270" rIns="68541" bIns="34270" rtlCol="0">
                <a:spAutoFit/>
              </a:bodyPr>
              <a:lstStyle/>
              <a:p>
                <a:pPr algn="ctr" defTabSz="979136"/>
                <a:r>
                  <a:rPr lang="en-US" sz="750" dirty="0">
                    <a:solidFill>
                      <a:schemeClr val="bg1"/>
                    </a:solidFill>
                    <a:latin typeface="+mj-lt"/>
                    <a:ea typeface="Segoe UI" pitchFamily="34" charset="0"/>
                    <a:cs typeface="Segoe UI" pitchFamily="34" charset="0"/>
                  </a:rPr>
                  <a:t>HTTP/S      Request</a:t>
                </a:r>
              </a:p>
            </p:txBody>
          </p:sp>
        </p:grpSp>
      </p:grpSp>
      <p:cxnSp>
        <p:nvCxnSpPr>
          <p:cNvPr id="112" name="Elbow Connector 111"/>
          <p:cNvCxnSpPr>
            <a:endCxn id="70" idx="4"/>
          </p:cNvCxnSpPr>
          <p:nvPr/>
        </p:nvCxnSpPr>
        <p:spPr bwMode="auto">
          <a:xfrm rot="5400000">
            <a:off x="2894234" y="3269460"/>
            <a:ext cx="360769" cy="138062"/>
          </a:xfrm>
          <a:prstGeom prst="bentConnector2">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6551825" y="2007301"/>
            <a:ext cx="1709708" cy="1505201"/>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endParaRPr lang="en-US" sz="2100" dirty="0">
              <a:solidFill>
                <a:schemeClr val="bg1"/>
              </a:solidFill>
              <a:latin typeface="+mj-lt"/>
            </a:endParaRPr>
          </a:p>
        </p:txBody>
      </p:sp>
      <p:sp>
        <p:nvSpPr>
          <p:cNvPr id="119" name="Rectangle 118"/>
          <p:cNvSpPr/>
          <p:nvPr/>
        </p:nvSpPr>
        <p:spPr>
          <a:xfrm>
            <a:off x="6499645" y="3722386"/>
            <a:ext cx="1860332" cy="1131079"/>
          </a:xfrm>
          <a:prstGeom prst="rect">
            <a:avLst/>
          </a:prstGeom>
        </p:spPr>
        <p:txBody>
          <a:bodyPr wrap="square">
            <a:spAutoFit/>
          </a:bodyPr>
          <a:lstStyle/>
          <a:p>
            <a:r>
              <a:rPr lang="en-US" sz="1350" dirty="0">
                <a:latin typeface="+mj-lt"/>
              </a:rPr>
              <a:t>Publisher services carry out various file operations against a web application's directory structure.</a:t>
            </a:r>
          </a:p>
        </p:txBody>
      </p:sp>
      <p:pic>
        <p:nvPicPr>
          <p:cNvPr id="129" name="Picture 25"/>
          <p:cNvPicPr>
            <a:picLocks noChangeAspect="1"/>
          </p:cNvPicPr>
          <p:nvPr/>
        </p:nvPicPr>
        <p:blipFill>
          <a:blip r:embed="rId6"/>
          <a:srcRect/>
          <a:stretch>
            <a:fillRect/>
          </a:stretch>
        </p:blipFill>
        <p:spPr bwMode="auto">
          <a:xfrm>
            <a:off x="599392" y="2311008"/>
            <a:ext cx="546096" cy="727884"/>
          </a:xfrm>
          <a:prstGeom prst="rect">
            <a:avLst/>
          </a:prstGeom>
          <a:noFill/>
          <a:ln w="9525">
            <a:noFill/>
            <a:miter lim="800000"/>
            <a:headEnd/>
            <a:tailEnd/>
          </a:ln>
        </p:spPr>
      </p:pic>
      <p:cxnSp>
        <p:nvCxnSpPr>
          <p:cNvPr id="130" name="Elbow Connector 129"/>
          <p:cNvCxnSpPr>
            <a:stCxn id="115" idx="1"/>
            <a:endCxn id="46" idx="3"/>
          </p:cNvCxnSpPr>
          <p:nvPr/>
        </p:nvCxnSpPr>
        <p:spPr bwMode="auto">
          <a:xfrm rot="10800000" flipV="1">
            <a:off x="5197417" y="2759900"/>
            <a:ext cx="1354408" cy="1645542"/>
          </a:xfrm>
          <a:prstGeom prst="bentConnector3">
            <a:avLst>
              <a:gd name="adj1" fmla="val 50000"/>
            </a:avLst>
          </a:prstGeom>
          <a:ln w="28575">
            <a:solidFill>
              <a:schemeClr val="bg1">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endCxn id="60" idx="1"/>
          </p:cNvCxnSpPr>
          <p:nvPr/>
        </p:nvCxnSpPr>
        <p:spPr bwMode="auto">
          <a:xfrm>
            <a:off x="4402924" y="3048778"/>
            <a:ext cx="280277" cy="279158"/>
          </a:xfrm>
          <a:prstGeom prst="bentConnector3">
            <a:avLst>
              <a:gd name="adj1" fmla="val 50000"/>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bwMode="auto">
          <a:xfrm>
            <a:off x="6688337" y="2203650"/>
            <a:ext cx="1436681" cy="1182900"/>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1050" b="1" dirty="0">
                <a:solidFill>
                  <a:schemeClr val="bg1"/>
                </a:solidFill>
                <a:latin typeface="+mj-lt"/>
                <a:cs typeface="Arial" pitchFamily="34" charset="0"/>
              </a:rPr>
              <a:t>Publishers</a:t>
            </a:r>
            <a:endParaRPr lang="en-US" sz="750" b="1" dirty="0">
              <a:solidFill>
                <a:schemeClr val="bg1"/>
              </a:solidFill>
              <a:latin typeface="+mj-lt"/>
              <a:cs typeface="Arial" pitchFamily="34" charset="0"/>
            </a:endParaRPr>
          </a:p>
        </p:txBody>
      </p:sp>
      <p:grpSp>
        <p:nvGrpSpPr>
          <p:cNvPr id="133" name="Group 132"/>
          <p:cNvGrpSpPr/>
          <p:nvPr/>
        </p:nvGrpSpPr>
        <p:grpSpPr>
          <a:xfrm>
            <a:off x="6754344" y="2649362"/>
            <a:ext cx="628698" cy="618006"/>
            <a:chOff x="8124424" y="4557648"/>
            <a:chExt cx="838383" cy="824125"/>
          </a:xfrm>
        </p:grpSpPr>
        <p:pic>
          <p:nvPicPr>
            <p:cNvPr id="134" name="Picture 2"/>
            <p:cNvPicPr>
              <a:picLocks noChangeAspect="1" noChangeArrowheads="1"/>
            </p:cNvPicPr>
            <p:nvPr/>
          </p:nvPicPr>
          <p:blipFill>
            <a:blip r:embed="rId7" cstate="print"/>
            <a:srcRect/>
            <a:stretch>
              <a:fillRect/>
            </a:stretch>
          </p:blipFill>
          <p:spPr bwMode="auto">
            <a:xfrm>
              <a:off x="8249582" y="4557648"/>
              <a:ext cx="444107" cy="611969"/>
            </a:xfrm>
            <a:prstGeom prst="rect">
              <a:avLst/>
            </a:prstGeom>
            <a:noFill/>
            <a:ln w="9525">
              <a:noFill/>
              <a:miter lim="800000"/>
              <a:headEnd/>
              <a:tailEnd/>
            </a:ln>
          </p:spPr>
        </p:pic>
        <p:sp>
          <p:nvSpPr>
            <p:cNvPr id="135" name="TextBox 134"/>
            <p:cNvSpPr txBox="1"/>
            <p:nvPr/>
          </p:nvSpPr>
          <p:spPr>
            <a:xfrm>
              <a:off x="8124424" y="5104735"/>
              <a:ext cx="838383" cy="277038"/>
            </a:xfrm>
            <a:prstGeom prst="rect">
              <a:avLst/>
            </a:prstGeom>
            <a:noFill/>
          </p:spPr>
          <p:txBody>
            <a:bodyPr wrap="none" rtlCol="0">
              <a:spAutoFit/>
            </a:bodyPr>
            <a:lstStyle/>
            <a:p>
              <a:r>
                <a:rPr lang="en-US" sz="750" dirty="0">
                  <a:solidFill>
                    <a:schemeClr val="bg1"/>
                  </a:solidFill>
                  <a:latin typeface="+mj-lt"/>
                </a:rPr>
                <a:t>FTP Service</a:t>
              </a:r>
            </a:p>
          </p:txBody>
        </p:sp>
      </p:grpSp>
      <p:grpSp>
        <p:nvGrpSpPr>
          <p:cNvPr id="137" name="Group 136"/>
          <p:cNvGrpSpPr/>
          <p:nvPr/>
        </p:nvGrpSpPr>
        <p:grpSpPr>
          <a:xfrm>
            <a:off x="7489791" y="2605865"/>
            <a:ext cx="689612" cy="769215"/>
            <a:chOff x="8961671" y="4530011"/>
            <a:chExt cx="919613" cy="1025766"/>
          </a:xfrm>
        </p:grpSpPr>
        <p:pic>
          <p:nvPicPr>
            <p:cNvPr id="138" name="Picture 2"/>
            <p:cNvPicPr>
              <a:picLocks noChangeAspect="1" noChangeArrowheads="1"/>
            </p:cNvPicPr>
            <p:nvPr/>
          </p:nvPicPr>
          <p:blipFill>
            <a:blip r:embed="rId7" cstate="print"/>
            <a:srcRect/>
            <a:stretch>
              <a:fillRect/>
            </a:stretch>
          </p:blipFill>
          <p:spPr bwMode="auto">
            <a:xfrm>
              <a:off x="9199424" y="4530011"/>
              <a:ext cx="444107" cy="611969"/>
            </a:xfrm>
            <a:prstGeom prst="rect">
              <a:avLst/>
            </a:prstGeom>
            <a:noFill/>
            <a:ln w="9525">
              <a:noFill/>
              <a:miter lim="800000"/>
              <a:headEnd/>
              <a:tailEnd/>
            </a:ln>
          </p:spPr>
        </p:pic>
        <p:sp>
          <p:nvSpPr>
            <p:cNvPr id="139" name="TextBox 138"/>
            <p:cNvSpPr txBox="1"/>
            <p:nvPr/>
          </p:nvSpPr>
          <p:spPr>
            <a:xfrm>
              <a:off x="8961671" y="5124829"/>
              <a:ext cx="919613" cy="430948"/>
            </a:xfrm>
            <a:prstGeom prst="rect">
              <a:avLst/>
            </a:prstGeom>
            <a:noFill/>
          </p:spPr>
          <p:txBody>
            <a:bodyPr wrap="none" rtlCol="0">
              <a:spAutoFit/>
            </a:bodyPr>
            <a:lstStyle/>
            <a:p>
              <a:pPr algn="ctr"/>
              <a:r>
                <a:rPr lang="en-US" sz="750" dirty="0">
                  <a:solidFill>
                    <a:schemeClr val="bg1"/>
                  </a:solidFill>
                  <a:latin typeface="+mj-lt"/>
                </a:rPr>
                <a:t>Web Deploy </a:t>
              </a:r>
            </a:p>
            <a:p>
              <a:pPr algn="ctr"/>
              <a:r>
                <a:rPr lang="en-US" sz="750" dirty="0">
                  <a:solidFill>
                    <a:schemeClr val="bg1"/>
                  </a:solidFill>
                  <a:latin typeface="+mj-lt"/>
                </a:rPr>
                <a:t> Service</a:t>
              </a:r>
            </a:p>
          </p:txBody>
        </p:sp>
      </p:grpSp>
      <p:sp>
        <p:nvSpPr>
          <p:cNvPr id="3" name="Title 2"/>
          <p:cNvSpPr>
            <a:spLocks noGrp="1"/>
          </p:cNvSpPr>
          <p:nvPr>
            <p:ph type="title"/>
          </p:nvPr>
        </p:nvSpPr>
        <p:spPr/>
        <p:txBody>
          <a:bodyPr/>
          <a:lstStyle/>
          <a:p>
            <a:r>
              <a:rPr lang="en-US" smtClean="0"/>
              <a:t>Publishing in Windows Azure Web Sites</a:t>
            </a:r>
            <a:endParaRPr lang="en-US" dirty="0"/>
          </a:p>
        </p:txBody>
      </p:sp>
    </p:spTree>
    <p:custDataLst>
      <p:tags r:id="rId1"/>
    </p:custDataLst>
    <p:extLst>
      <p:ext uri="{BB962C8B-B14F-4D97-AF65-F5344CB8AC3E}">
        <p14:creationId xmlns:p14="http://schemas.microsoft.com/office/powerpoint/2010/main" val="295682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52544" y="1047243"/>
            <a:ext cx="5268539" cy="3831077"/>
            <a:chOff x="208459" y="1606207"/>
            <a:chExt cx="7025715" cy="5108827"/>
          </a:xfrm>
        </p:grpSpPr>
        <p:sp>
          <p:nvSpPr>
            <p:cNvPr id="36" name="Rectangle 35"/>
            <p:cNvSpPr/>
            <p:nvPr/>
          </p:nvSpPr>
          <p:spPr>
            <a:xfrm>
              <a:off x="208459" y="1606207"/>
              <a:ext cx="7025715" cy="5108827"/>
            </a:xfrm>
            <a:prstGeom prst="rect">
              <a:avLst/>
            </a:prstGeom>
            <a:solidFill>
              <a:schemeClr val="accent1"/>
            </a:solidFill>
            <a:ln>
              <a:noFill/>
            </a:ln>
          </p:spPr>
          <p:txBody>
            <a:bodyPr lIns="171368" tIns="1199644" rIns="171368" bIns="314177"/>
            <a:lstStyle/>
            <a:p>
              <a:pPr defTabSz="816185"/>
              <a:endParaRPr lang="en-US" sz="1650" dirty="0">
                <a:solidFill>
                  <a:schemeClr val="bg1"/>
                </a:solidFill>
                <a:latin typeface="+mj-lt"/>
                <a:cs typeface="Arial" pitchFamily="34" charset="0"/>
              </a:endParaRPr>
            </a:p>
          </p:txBody>
        </p:sp>
        <p:cxnSp>
          <p:nvCxnSpPr>
            <p:cNvPr id="38" name="Straight Arrow Connector 37"/>
            <p:cNvCxnSpPr/>
            <p:nvPr/>
          </p:nvCxnSpPr>
          <p:spPr bwMode="auto">
            <a:xfrm>
              <a:off x="1282367" y="5532737"/>
              <a:ext cx="260526" cy="1"/>
            </a:xfrm>
            <a:prstGeom prst="straightConnector1">
              <a:avLst/>
            </a:prstGeom>
            <a:ln w="28575">
              <a:solidFill>
                <a:schemeClr val="accent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360291" y="4971907"/>
              <a:ext cx="933401" cy="1594556"/>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750" dirty="0">
                  <a:solidFill>
                    <a:schemeClr val="bg1"/>
                  </a:solidFill>
                  <a:latin typeface="+mj-lt"/>
                  <a:cs typeface="Arial" pitchFamily="34" charset="0"/>
                </a:rPr>
                <a:t>Upstream hardware load-balancers</a:t>
              </a:r>
            </a:p>
          </p:txBody>
        </p:sp>
        <p:sp>
          <p:nvSpPr>
            <p:cNvPr id="40" name="Rectangle 39"/>
            <p:cNvSpPr/>
            <p:nvPr/>
          </p:nvSpPr>
          <p:spPr bwMode="auto">
            <a:xfrm>
              <a:off x="1542893" y="3222130"/>
              <a:ext cx="933401" cy="3344333"/>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endParaRPr lang="en-US" sz="900" dirty="0">
                <a:solidFill>
                  <a:schemeClr val="bg1"/>
                </a:solidFill>
                <a:latin typeface="+mj-lt"/>
                <a:cs typeface="Arial" pitchFamily="34" charset="0"/>
              </a:endParaRPr>
            </a:p>
          </p:txBody>
        </p:sp>
        <p:sp>
          <p:nvSpPr>
            <p:cNvPr id="41" name="TextBox 40"/>
            <p:cNvSpPr txBox="1"/>
            <p:nvPr/>
          </p:nvSpPr>
          <p:spPr>
            <a:xfrm>
              <a:off x="1542892" y="4074838"/>
              <a:ext cx="933400" cy="538650"/>
            </a:xfrm>
            <a:prstGeom prst="rect">
              <a:avLst/>
            </a:prstGeom>
            <a:noFill/>
          </p:spPr>
          <p:txBody>
            <a:bodyPr wrap="square" lIns="57127" tIns="28562" rIns="57127" bIns="28562" rtlCol="0">
              <a:spAutoFit/>
            </a:bodyPr>
            <a:lstStyle/>
            <a:p>
              <a:pPr algn="ctr"/>
              <a:r>
                <a:rPr lang="en-US" sz="750" dirty="0">
                  <a:solidFill>
                    <a:schemeClr val="bg1"/>
                  </a:solidFill>
                  <a:latin typeface="+mj-lt"/>
                </a:rPr>
                <a:t>Front-end application request router</a:t>
              </a:r>
            </a:p>
          </p:txBody>
        </p:sp>
        <p:sp>
          <p:nvSpPr>
            <p:cNvPr id="42" name="TextBox 41"/>
            <p:cNvSpPr txBox="1"/>
            <p:nvPr/>
          </p:nvSpPr>
          <p:spPr>
            <a:xfrm>
              <a:off x="1542892" y="5883681"/>
              <a:ext cx="946944" cy="538650"/>
            </a:xfrm>
            <a:prstGeom prst="rect">
              <a:avLst/>
            </a:prstGeom>
            <a:noFill/>
          </p:spPr>
          <p:txBody>
            <a:bodyPr wrap="square" lIns="57127" tIns="28562" rIns="57127" bIns="28562" rtlCol="0">
              <a:spAutoFit/>
            </a:bodyPr>
            <a:lstStyle/>
            <a:p>
              <a:pPr algn="ctr"/>
              <a:r>
                <a:rPr lang="en-US" sz="750" dirty="0">
                  <a:solidFill>
                    <a:schemeClr val="bg1"/>
                  </a:solidFill>
                  <a:latin typeface="+mj-lt"/>
                </a:rPr>
                <a:t>Front-end application request router</a:t>
              </a:r>
            </a:p>
          </p:txBody>
        </p:sp>
        <p:sp>
          <p:nvSpPr>
            <p:cNvPr id="43" name="TextBox 42"/>
            <p:cNvSpPr txBox="1"/>
            <p:nvPr/>
          </p:nvSpPr>
          <p:spPr>
            <a:xfrm>
              <a:off x="1969676" y="4793679"/>
              <a:ext cx="361626" cy="465188"/>
            </a:xfrm>
            <a:prstGeom prst="rect">
              <a:avLst/>
            </a:prstGeom>
            <a:noFill/>
          </p:spPr>
          <p:txBody>
            <a:bodyPr vert="vert" wrap="square" lIns="57127" tIns="28562" rIns="57127" bIns="28562" rtlCol="0">
              <a:spAutoFit/>
            </a:bodyPr>
            <a:lstStyle/>
            <a:p>
              <a:pPr algn="ctr"/>
              <a:r>
                <a:rPr lang="en-US" sz="1350" dirty="0">
                  <a:solidFill>
                    <a:schemeClr val="bg1"/>
                  </a:solidFill>
                  <a:latin typeface="+mj-lt"/>
                </a:rPr>
                <a:t>…..</a:t>
              </a:r>
            </a:p>
          </p:txBody>
        </p:sp>
        <p:sp>
          <p:nvSpPr>
            <p:cNvPr id="44" name="Rectangle 43"/>
            <p:cNvSpPr/>
            <p:nvPr/>
          </p:nvSpPr>
          <p:spPr bwMode="auto">
            <a:xfrm>
              <a:off x="2666306" y="2299325"/>
              <a:ext cx="3174173" cy="2147749"/>
            </a:xfrm>
            <a:prstGeom prst="rect">
              <a:avLst/>
            </a:prstGeom>
            <a:solidFill>
              <a:srgbClr val="7FBA00"/>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39987" tIns="57127" rIns="39987" bIns="19994" rtlCol="0" anchor="t"/>
            <a:lstStyle/>
            <a:p>
              <a:pPr algn="ctr"/>
              <a:endParaRPr lang="en-US" sz="975" dirty="0">
                <a:latin typeface="+mj-lt"/>
              </a:endParaRPr>
            </a:p>
          </p:txBody>
        </p:sp>
        <p:sp>
          <p:nvSpPr>
            <p:cNvPr id="45" name="Rectangle 44"/>
            <p:cNvSpPr/>
            <p:nvPr/>
          </p:nvSpPr>
          <p:spPr bwMode="auto">
            <a:xfrm>
              <a:off x="6017267" y="3433796"/>
              <a:ext cx="933401" cy="3132667"/>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750" dirty="0">
                  <a:solidFill>
                    <a:schemeClr val="bg1"/>
                  </a:solidFill>
                  <a:latin typeface="+mj-lt"/>
                  <a:cs typeface="Arial" pitchFamily="34" charset="0"/>
                </a:rPr>
                <a:t>Persistent storage</a:t>
              </a:r>
            </a:p>
          </p:txBody>
        </p:sp>
        <p:pic>
          <p:nvPicPr>
            <p:cNvPr id="46" name="Picture 90"/>
            <p:cNvPicPr preferRelativeResize="0">
              <a:picLocks noChangeAspect="1" noChangeArrowheads="1"/>
            </p:cNvPicPr>
            <p:nvPr/>
          </p:nvPicPr>
          <p:blipFill>
            <a:blip r:embed="rId4" cstate="screen">
              <a:extLst>
                <a:ext uri="{28A0092B-C50C-407E-A947-70E740481C1C}">
                  <a14:useLocalDpi xmlns:a14="http://schemas.microsoft.com/office/drawing/2010/main" val="0"/>
                </a:ext>
              </a:extLst>
            </a:blip>
            <a:stretch>
              <a:fillRect/>
            </a:stretch>
          </p:blipFill>
          <p:spPr bwMode="auto">
            <a:xfrm>
              <a:off x="6298730" y="5711063"/>
              <a:ext cx="370476" cy="746760"/>
            </a:xfrm>
            <a:prstGeom prst="rect">
              <a:avLst/>
            </a:prstGeom>
            <a:ln w="28575">
              <a:solidFill>
                <a:srgbClr val="FFFFFF"/>
              </a:solidFill>
              <a:prstDash val="solid"/>
              <a:headEnd type="triangle" w="med" len="med"/>
              <a:tailEnd type="triangle" w="med" len="med"/>
            </a:ln>
          </p:spPr>
        </p:pic>
        <p:pic>
          <p:nvPicPr>
            <p:cNvPr id="47" name="Picture 90"/>
            <p:cNvPicPr preferRelativeResize="0">
              <a:picLocks noChangeAspect="1" noChangeArrowheads="1"/>
            </p:cNvPicPr>
            <p:nvPr/>
          </p:nvPicPr>
          <p:blipFill>
            <a:blip r:embed="rId5" cstate="screen">
              <a:extLst>
                <a:ext uri="{28A0092B-C50C-407E-A947-70E740481C1C}">
                  <a14:useLocalDpi xmlns:a14="http://schemas.microsoft.com/office/drawing/2010/main" val="0"/>
                </a:ext>
              </a:extLst>
            </a:blip>
            <a:stretch>
              <a:fillRect/>
            </a:stretch>
          </p:blipFill>
          <p:spPr bwMode="auto">
            <a:xfrm>
              <a:off x="6310875" y="2178007"/>
              <a:ext cx="370161" cy="746125"/>
            </a:xfrm>
            <a:prstGeom prst="rect">
              <a:avLst/>
            </a:prstGeom>
            <a:ln w="28575">
              <a:solidFill>
                <a:srgbClr val="FFFFFF"/>
              </a:solidFill>
              <a:prstDash val="solid"/>
              <a:headEnd type="triangle" w="med" len="med"/>
              <a:tailEnd type="triangle" w="med" len="med"/>
            </a:ln>
          </p:spPr>
        </p:pic>
        <p:sp>
          <p:nvSpPr>
            <p:cNvPr id="48" name="Rectangle 47"/>
            <p:cNvSpPr/>
            <p:nvPr/>
          </p:nvSpPr>
          <p:spPr bwMode="auto">
            <a:xfrm>
              <a:off x="2825518" y="2449546"/>
              <a:ext cx="2856756" cy="1825753"/>
            </a:xfrm>
            <a:prstGeom prst="rect">
              <a:avLst/>
            </a:prstGeom>
            <a:solidFill>
              <a:schemeClr val="accent1"/>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1050" dirty="0">
                  <a:solidFill>
                    <a:schemeClr val="bg1"/>
                  </a:solidFill>
                  <a:latin typeface="+mj-lt"/>
                  <a:cs typeface="Arial" pitchFamily="34" charset="0"/>
                </a:rPr>
                <a:t>Server or virtual machine</a:t>
              </a:r>
            </a:p>
          </p:txBody>
        </p:sp>
        <p:sp>
          <p:nvSpPr>
            <p:cNvPr id="49" name="Rectangle 48"/>
            <p:cNvSpPr/>
            <p:nvPr/>
          </p:nvSpPr>
          <p:spPr bwMode="auto">
            <a:xfrm>
              <a:off x="3366551" y="2800434"/>
              <a:ext cx="1710199" cy="311306"/>
            </a:xfrm>
            <a:prstGeom prst="rect">
              <a:avLst/>
            </a:prstGeom>
            <a:solidFill>
              <a:schemeClr val="accent2"/>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57127" tIns="28562" rIns="57127" bIns="28562" numCol="1" rtlCol="0" anchor="t" anchorCtr="0" compatLnSpc="1">
              <a:prstTxWarp prst="textNoShape">
                <a:avLst/>
              </a:prstTxWarp>
            </a:bodyPr>
            <a:lstStyle/>
            <a:p>
              <a:pPr algn="ctr" defTabSz="816185"/>
              <a:r>
                <a:rPr lang="en-US" sz="900" dirty="0">
                  <a:solidFill>
                    <a:schemeClr val="bg1"/>
                  </a:solidFill>
                  <a:latin typeface="+mj-lt"/>
                  <a:cs typeface="Arial" pitchFamily="34" charset="0"/>
                </a:rPr>
                <a:t>Local routing logic</a:t>
              </a:r>
            </a:p>
          </p:txBody>
        </p:sp>
        <p:cxnSp>
          <p:nvCxnSpPr>
            <p:cNvPr id="50" name="Elbow Connector 49"/>
            <p:cNvCxnSpPr>
              <a:stCxn id="70" idx="2"/>
              <a:endCxn id="40" idx="3"/>
            </p:cNvCxnSpPr>
            <p:nvPr/>
          </p:nvCxnSpPr>
          <p:spPr bwMode="auto">
            <a:xfrm rot="10800000">
              <a:off x="2476294" y="4894298"/>
              <a:ext cx="611024" cy="7887"/>
            </a:xfrm>
            <a:prstGeom prst="bentConnector3">
              <a:avLst>
                <a:gd name="adj1" fmla="val 50000"/>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9" idx="2"/>
            </p:cNvCxnSpPr>
            <p:nvPr/>
          </p:nvCxnSpPr>
          <p:spPr bwMode="auto">
            <a:xfrm flipH="1">
              <a:off x="4221650" y="3111740"/>
              <a:ext cx="1" cy="427889"/>
            </a:xfrm>
            <a:prstGeom prst="straightConnector1">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bwMode="auto">
            <a:xfrm rot="16200000" flipH="1">
              <a:off x="4453409" y="4373595"/>
              <a:ext cx="1669469" cy="1472876"/>
            </a:xfrm>
            <a:prstGeom prst="bentConnector3">
              <a:avLst>
                <a:gd name="adj1" fmla="val 99604"/>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104" idx="3"/>
            </p:cNvCxnSpPr>
            <p:nvPr/>
          </p:nvCxnSpPr>
          <p:spPr bwMode="auto">
            <a:xfrm flipV="1">
              <a:off x="4908591" y="2522042"/>
              <a:ext cx="1402283" cy="1327943"/>
            </a:xfrm>
            <a:prstGeom prst="bentConnector3">
              <a:avLst>
                <a:gd name="adj1" fmla="val 43209"/>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416837" y="1995832"/>
              <a:ext cx="1659913" cy="277003"/>
            </a:xfrm>
            <a:prstGeom prst="rect">
              <a:avLst/>
            </a:prstGeom>
            <a:noFill/>
          </p:spPr>
          <p:txBody>
            <a:bodyPr wrap="square" lIns="57127" tIns="28562" rIns="57127" bIns="28562" rtlCol="0">
              <a:spAutoFit/>
            </a:bodyPr>
            <a:lstStyle/>
            <a:p>
              <a:pPr algn="ctr"/>
              <a:r>
                <a:rPr lang="en-US" sz="975" dirty="0">
                  <a:solidFill>
                    <a:schemeClr val="bg1"/>
                  </a:solidFill>
                  <a:latin typeface="+mj-lt"/>
                </a:rPr>
                <a:t>Web workers</a:t>
              </a:r>
            </a:p>
          </p:txBody>
        </p:sp>
        <p:sp>
          <p:nvSpPr>
            <p:cNvPr id="59" name="TextBox 58"/>
            <p:cNvSpPr txBox="1"/>
            <p:nvPr/>
          </p:nvSpPr>
          <p:spPr>
            <a:xfrm>
              <a:off x="5986490" y="2914875"/>
              <a:ext cx="1060174" cy="384740"/>
            </a:xfrm>
            <a:prstGeom prst="rect">
              <a:avLst/>
            </a:prstGeom>
            <a:noFill/>
          </p:spPr>
          <p:txBody>
            <a:bodyPr wrap="square" lIns="57127" tIns="28562" rIns="57127" bIns="28562" rtlCol="0">
              <a:spAutoFit/>
            </a:bodyPr>
            <a:lstStyle/>
            <a:p>
              <a:pPr algn="ctr"/>
              <a:r>
                <a:rPr lang="en-US" sz="750" dirty="0">
                  <a:solidFill>
                    <a:schemeClr val="bg1"/>
                  </a:solidFill>
                  <a:latin typeface="+mj-lt"/>
                </a:rPr>
                <a:t>Temporary per-</a:t>
              </a:r>
            </a:p>
            <a:p>
              <a:pPr algn="ctr"/>
              <a:r>
                <a:rPr lang="en-US" sz="750" dirty="0">
                  <a:solidFill>
                    <a:schemeClr val="bg1"/>
                  </a:solidFill>
                  <a:latin typeface="+mj-lt"/>
                </a:rPr>
                <a:t>app file storage</a:t>
              </a:r>
            </a:p>
          </p:txBody>
        </p:sp>
        <p:sp>
          <p:nvSpPr>
            <p:cNvPr id="60" name="TextBox 59"/>
            <p:cNvSpPr txBox="1"/>
            <p:nvPr/>
          </p:nvSpPr>
          <p:spPr>
            <a:xfrm>
              <a:off x="5983487" y="4378237"/>
              <a:ext cx="1000962" cy="538650"/>
            </a:xfrm>
            <a:prstGeom prst="rect">
              <a:avLst/>
            </a:prstGeom>
            <a:noFill/>
          </p:spPr>
          <p:txBody>
            <a:bodyPr wrap="square" lIns="57127" tIns="28562" rIns="57127" bIns="28562" rtlCol="0">
              <a:spAutoFit/>
            </a:bodyPr>
            <a:lstStyle/>
            <a:p>
              <a:pPr algn="ctr" defTabSz="816185"/>
              <a:r>
                <a:rPr lang="en-US" sz="750" dirty="0">
                  <a:solidFill>
                    <a:schemeClr val="bg1"/>
                  </a:solidFill>
                  <a:latin typeface="+mj-lt"/>
                  <a:cs typeface="Arial" charset="0"/>
                </a:rPr>
                <a:t>Web application databases</a:t>
              </a:r>
            </a:p>
          </p:txBody>
        </p:sp>
        <p:sp>
          <p:nvSpPr>
            <p:cNvPr id="61" name="TextBox 60"/>
            <p:cNvSpPr txBox="1"/>
            <p:nvPr/>
          </p:nvSpPr>
          <p:spPr>
            <a:xfrm>
              <a:off x="5975636" y="5085944"/>
              <a:ext cx="1016664" cy="384740"/>
            </a:xfrm>
            <a:prstGeom prst="rect">
              <a:avLst/>
            </a:prstGeom>
            <a:noFill/>
          </p:spPr>
          <p:txBody>
            <a:bodyPr wrap="square" lIns="57127" tIns="28562" rIns="57127" bIns="28562" rtlCol="0">
              <a:spAutoFit/>
            </a:bodyPr>
            <a:lstStyle/>
            <a:p>
              <a:pPr algn="ctr" defTabSz="816185"/>
              <a:r>
                <a:rPr lang="en-US" sz="750" dirty="0">
                  <a:solidFill>
                    <a:schemeClr val="bg1"/>
                  </a:solidFill>
                  <a:latin typeface="+mj-lt"/>
                  <a:cs typeface="Arial" charset="0"/>
                </a:rPr>
                <a:t>Web application file directories</a:t>
              </a:r>
            </a:p>
          </p:txBody>
        </p:sp>
        <p:grpSp>
          <p:nvGrpSpPr>
            <p:cNvPr id="110" name="Group 109"/>
            <p:cNvGrpSpPr/>
            <p:nvPr/>
          </p:nvGrpSpPr>
          <p:grpSpPr>
            <a:xfrm>
              <a:off x="2630283" y="4704469"/>
              <a:ext cx="1573106" cy="745626"/>
              <a:chOff x="2630283" y="4593840"/>
              <a:chExt cx="1573106" cy="745626"/>
            </a:xfrm>
          </p:grpSpPr>
          <p:sp>
            <p:nvSpPr>
              <p:cNvPr id="56" name="TextBox 55"/>
              <p:cNvSpPr txBox="1"/>
              <p:nvPr/>
            </p:nvSpPr>
            <p:spPr>
              <a:xfrm>
                <a:off x="2630283" y="4954726"/>
                <a:ext cx="1573106" cy="384740"/>
              </a:xfrm>
              <a:prstGeom prst="rect">
                <a:avLst/>
              </a:prstGeom>
              <a:noFill/>
            </p:spPr>
            <p:txBody>
              <a:bodyPr wrap="square" lIns="57127" tIns="28562" rIns="57127" bIns="28562" rtlCol="0">
                <a:spAutoFit/>
              </a:bodyPr>
              <a:lstStyle/>
              <a:p>
                <a:pPr algn="ctr"/>
                <a:r>
                  <a:rPr lang="en-US" sz="750" dirty="0">
                    <a:solidFill>
                      <a:schemeClr val="bg1"/>
                    </a:solidFill>
                    <a:latin typeface="+mj-lt"/>
                  </a:rPr>
                  <a:t>Cluster topology and run-time state</a:t>
                </a:r>
              </a:p>
            </p:txBody>
          </p:sp>
          <p:sp>
            <p:nvSpPr>
              <p:cNvPr id="70" name="Flowchart: Magnetic Disk 69"/>
              <p:cNvSpPr/>
              <p:nvPr/>
            </p:nvSpPr>
            <p:spPr>
              <a:xfrm>
                <a:off x="3087318" y="4593840"/>
                <a:ext cx="659033" cy="395430"/>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lIns="57127" tIns="28562" rIns="57127" bIns="28562" rtlCol="0" anchor="ctr"/>
              <a:lstStyle/>
              <a:p>
                <a:pPr algn="ctr"/>
                <a:endParaRPr lang="en-US" sz="1350" dirty="0">
                  <a:solidFill>
                    <a:prstClr val="black"/>
                  </a:solidFill>
                  <a:latin typeface="+mj-lt"/>
                </a:endParaRPr>
              </a:p>
            </p:txBody>
          </p:sp>
        </p:grpSp>
        <p:sp>
          <p:nvSpPr>
            <p:cNvPr id="72" name="Flowchart: Magnetic Disk 71"/>
            <p:cNvSpPr/>
            <p:nvPr/>
          </p:nvSpPr>
          <p:spPr>
            <a:xfrm>
              <a:off x="6154450" y="3879363"/>
              <a:ext cx="659033" cy="395430"/>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lIns="57127" tIns="28562" rIns="57127" bIns="28562" rtlCol="0" anchor="ctr"/>
            <a:lstStyle/>
            <a:p>
              <a:pPr algn="ctr"/>
              <a:endParaRPr lang="en-US" sz="1350" dirty="0">
                <a:solidFill>
                  <a:prstClr val="black"/>
                </a:solidFill>
                <a:latin typeface="+mj-lt"/>
              </a:endParaRPr>
            </a:p>
          </p:txBody>
        </p:sp>
        <p:grpSp>
          <p:nvGrpSpPr>
            <p:cNvPr id="73" name="Group 72"/>
            <p:cNvGrpSpPr/>
            <p:nvPr/>
          </p:nvGrpSpPr>
          <p:grpSpPr>
            <a:xfrm>
              <a:off x="1671014" y="5203063"/>
              <a:ext cx="677157" cy="691444"/>
              <a:chOff x="3928533" y="7181955"/>
              <a:chExt cx="812800" cy="829733"/>
            </a:xfrm>
          </p:grpSpPr>
          <p:sp>
            <p:nvSpPr>
              <p:cNvPr id="74" name="Can 73"/>
              <p:cNvSpPr/>
              <p:nvPr/>
            </p:nvSpPr>
            <p:spPr bwMode="auto">
              <a:xfrm>
                <a:off x="3928533" y="7181955"/>
                <a:ext cx="812800" cy="829733"/>
              </a:xfrm>
              <a:prstGeom prst="can">
                <a:avLst>
                  <a:gd name="adj" fmla="val 51042"/>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latin typeface="+mj-lt"/>
                </a:endParaRPr>
              </a:p>
            </p:txBody>
          </p:sp>
          <p:grpSp>
            <p:nvGrpSpPr>
              <p:cNvPr id="75" name="Group 74"/>
              <p:cNvGrpSpPr/>
              <p:nvPr/>
            </p:nvGrpSpPr>
            <p:grpSpPr>
              <a:xfrm>
                <a:off x="4145310" y="7324388"/>
                <a:ext cx="379246" cy="298496"/>
                <a:chOff x="4127962" y="7324388"/>
                <a:chExt cx="379246" cy="298496"/>
              </a:xfrm>
            </p:grpSpPr>
            <p:sp>
              <p:nvSpPr>
                <p:cNvPr id="76" name="Down Arrow 75"/>
                <p:cNvSpPr/>
                <p:nvPr/>
              </p:nvSpPr>
              <p:spPr bwMode="auto">
                <a:xfrm rot="18195040">
                  <a:off x="4147320" y="7305142"/>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77" name="Down Arrow 76"/>
                <p:cNvSpPr/>
                <p:nvPr/>
              </p:nvSpPr>
              <p:spPr bwMode="auto">
                <a:xfrm rot="2893469" flipH="1">
                  <a:off x="4147208" y="7480476"/>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78" name="Down Arrow 77"/>
                <p:cNvSpPr/>
                <p:nvPr/>
              </p:nvSpPr>
              <p:spPr bwMode="auto">
                <a:xfrm rot="18164700" flipH="1" flipV="1">
                  <a:off x="4368776" y="7484673"/>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79" name="Down Arrow 78"/>
                <p:cNvSpPr/>
                <p:nvPr/>
              </p:nvSpPr>
              <p:spPr bwMode="auto">
                <a:xfrm rot="2829077" flipH="1" flipV="1">
                  <a:off x="4368996" y="7309381"/>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grpSp>
        </p:grpSp>
        <p:grpSp>
          <p:nvGrpSpPr>
            <p:cNvPr id="80" name="Group 79"/>
            <p:cNvGrpSpPr/>
            <p:nvPr/>
          </p:nvGrpSpPr>
          <p:grpSpPr>
            <a:xfrm>
              <a:off x="1671014" y="3345602"/>
              <a:ext cx="677157" cy="691444"/>
              <a:chOff x="3928533" y="7247467"/>
              <a:chExt cx="812800" cy="829733"/>
            </a:xfrm>
          </p:grpSpPr>
          <p:sp>
            <p:nvSpPr>
              <p:cNvPr id="81" name="Can 80"/>
              <p:cNvSpPr/>
              <p:nvPr/>
            </p:nvSpPr>
            <p:spPr bwMode="auto">
              <a:xfrm>
                <a:off x="3928533" y="7247467"/>
                <a:ext cx="812800" cy="829733"/>
              </a:xfrm>
              <a:prstGeom prst="can">
                <a:avLst>
                  <a:gd name="adj" fmla="val 51042"/>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latin typeface="+mj-lt"/>
                </a:endParaRPr>
              </a:p>
            </p:txBody>
          </p:sp>
          <p:grpSp>
            <p:nvGrpSpPr>
              <p:cNvPr id="83" name="Group 82"/>
              <p:cNvGrpSpPr/>
              <p:nvPr/>
            </p:nvGrpSpPr>
            <p:grpSpPr>
              <a:xfrm>
                <a:off x="4145310" y="7324388"/>
                <a:ext cx="379246" cy="298496"/>
                <a:chOff x="4127962" y="7324388"/>
                <a:chExt cx="379246" cy="298496"/>
              </a:xfrm>
            </p:grpSpPr>
            <p:sp>
              <p:nvSpPr>
                <p:cNvPr id="84" name="Down Arrow 83"/>
                <p:cNvSpPr/>
                <p:nvPr/>
              </p:nvSpPr>
              <p:spPr bwMode="auto">
                <a:xfrm rot="18195040">
                  <a:off x="4147320" y="7305142"/>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85" name="Down Arrow 84"/>
                <p:cNvSpPr/>
                <p:nvPr/>
              </p:nvSpPr>
              <p:spPr bwMode="auto">
                <a:xfrm rot="2893469" flipH="1">
                  <a:off x="4147208" y="7480476"/>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89" name="Down Arrow 88"/>
                <p:cNvSpPr/>
                <p:nvPr/>
              </p:nvSpPr>
              <p:spPr bwMode="auto">
                <a:xfrm rot="18164700" flipH="1" flipV="1">
                  <a:off x="4368776" y="7484673"/>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91" name="Down Arrow 90"/>
                <p:cNvSpPr/>
                <p:nvPr/>
              </p:nvSpPr>
              <p:spPr bwMode="auto">
                <a:xfrm rot="2829077" flipH="1" flipV="1">
                  <a:off x="4368996" y="7309381"/>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grpSp>
        </p:grpSp>
        <p:grpSp>
          <p:nvGrpSpPr>
            <p:cNvPr id="92" name="Group 91"/>
            <p:cNvGrpSpPr/>
            <p:nvPr/>
          </p:nvGrpSpPr>
          <p:grpSpPr>
            <a:xfrm>
              <a:off x="509266" y="5765650"/>
              <a:ext cx="677157" cy="691444"/>
              <a:chOff x="3928533" y="7247467"/>
              <a:chExt cx="812800" cy="829733"/>
            </a:xfrm>
          </p:grpSpPr>
          <p:sp>
            <p:nvSpPr>
              <p:cNvPr id="96" name="Can 95"/>
              <p:cNvSpPr/>
              <p:nvPr/>
            </p:nvSpPr>
            <p:spPr bwMode="auto">
              <a:xfrm>
                <a:off x="3928533" y="7247467"/>
                <a:ext cx="812800" cy="829733"/>
              </a:xfrm>
              <a:prstGeom prst="can">
                <a:avLst>
                  <a:gd name="adj" fmla="val 51042"/>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latin typeface="+mj-lt"/>
                </a:endParaRPr>
              </a:p>
            </p:txBody>
          </p:sp>
          <p:grpSp>
            <p:nvGrpSpPr>
              <p:cNvPr id="98" name="Group 97"/>
              <p:cNvGrpSpPr/>
              <p:nvPr/>
            </p:nvGrpSpPr>
            <p:grpSpPr>
              <a:xfrm>
                <a:off x="4145310" y="7324388"/>
                <a:ext cx="379246" cy="298496"/>
                <a:chOff x="4127962" y="7324388"/>
                <a:chExt cx="379246" cy="298496"/>
              </a:xfrm>
            </p:grpSpPr>
            <p:sp>
              <p:nvSpPr>
                <p:cNvPr id="99" name="Down Arrow 98"/>
                <p:cNvSpPr/>
                <p:nvPr/>
              </p:nvSpPr>
              <p:spPr bwMode="auto">
                <a:xfrm rot="18195040">
                  <a:off x="4147320" y="7305142"/>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100" name="Down Arrow 99"/>
                <p:cNvSpPr/>
                <p:nvPr/>
              </p:nvSpPr>
              <p:spPr bwMode="auto">
                <a:xfrm rot="2893469" flipH="1">
                  <a:off x="4147208" y="7480476"/>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101" name="Down Arrow 100"/>
                <p:cNvSpPr/>
                <p:nvPr/>
              </p:nvSpPr>
              <p:spPr bwMode="auto">
                <a:xfrm rot="18164700" flipH="1" flipV="1">
                  <a:off x="4368776" y="7484673"/>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102" name="Down Arrow 101"/>
                <p:cNvSpPr/>
                <p:nvPr/>
              </p:nvSpPr>
              <p:spPr bwMode="auto">
                <a:xfrm rot="2829077" flipH="1" flipV="1">
                  <a:off x="4368996" y="7309381"/>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grpSp>
        </p:grpSp>
        <p:sp>
          <p:nvSpPr>
            <p:cNvPr id="103" name="Rectangle 102"/>
            <p:cNvSpPr/>
            <p:nvPr/>
          </p:nvSpPr>
          <p:spPr>
            <a:xfrm>
              <a:off x="2922900" y="1677205"/>
              <a:ext cx="1673625" cy="338567"/>
            </a:xfrm>
            <a:prstGeom prst="rect">
              <a:avLst/>
            </a:prstGeom>
          </p:spPr>
          <p:txBody>
            <a:bodyPr wrap="none" lIns="57127" tIns="28562" rIns="57127" bIns="28562">
              <a:spAutoFit/>
            </a:bodyPr>
            <a:lstStyle/>
            <a:p>
              <a:pPr defTabSz="816185" eaLnBrk="0" hangingPunct="0">
                <a:spcBef>
                  <a:spcPct val="20000"/>
                </a:spcBef>
              </a:pPr>
              <a:r>
                <a:rPr lang="en-US" sz="1275" dirty="0">
                  <a:solidFill>
                    <a:schemeClr val="bg1"/>
                  </a:solidFill>
                  <a:latin typeface="+mj-lt"/>
                </a:rPr>
                <a:t>Web Sites cluster</a:t>
              </a:r>
            </a:p>
          </p:txBody>
        </p:sp>
        <p:sp>
          <p:nvSpPr>
            <p:cNvPr id="104" name="Rectangle 103"/>
            <p:cNvSpPr/>
            <p:nvPr/>
          </p:nvSpPr>
          <p:spPr bwMode="auto">
            <a:xfrm>
              <a:off x="3598193" y="3539628"/>
              <a:ext cx="1310399" cy="620713"/>
            </a:xfrm>
            <a:prstGeom prst="rect">
              <a:avLst/>
            </a:prstGeom>
            <a:solidFill>
              <a:schemeClr val="accent2"/>
            </a:solidFill>
            <a:ln>
              <a:no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vert="horz" wrap="square" lIns="57127" tIns="28562" rIns="57127" bIns="28562" numCol="1" rtlCol="0" anchor="ctr" anchorCtr="0" compatLnSpc="1">
              <a:prstTxWarp prst="textNoShape">
                <a:avLst/>
              </a:prstTxWarp>
            </a:bodyPr>
            <a:lstStyle/>
            <a:p>
              <a:pPr algn="ctr" defTabSz="816185"/>
              <a:r>
                <a:rPr lang="en-US" sz="900" dirty="0">
                  <a:solidFill>
                    <a:schemeClr val="bg1"/>
                  </a:solidFill>
                  <a:latin typeface="+mj-lt"/>
                  <a:cs typeface="Arial" pitchFamily="34" charset="0"/>
                </a:rPr>
                <a:t>Worker process</a:t>
              </a:r>
            </a:p>
            <a:p>
              <a:pPr algn="ctr" defTabSz="816185"/>
              <a:r>
                <a:rPr lang="en-US" sz="900" dirty="0">
                  <a:solidFill>
                    <a:schemeClr val="bg1"/>
                  </a:solidFill>
                  <a:latin typeface="+mj-lt"/>
                  <a:cs typeface="Arial" pitchFamily="34" charset="0"/>
                </a:rPr>
                <a:t>(w3wp)</a:t>
              </a:r>
            </a:p>
          </p:txBody>
        </p:sp>
        <p:grpSp>
          <p:nvGrpSpPr>
            <p:cNvPr id="109" name="Group 108"/>
            <p:cNvGrpSpPr/>
            <p:nvPr/>
          </p:nvGrpSpPr>
          <p:grpSpPr>
            <a:xfrm>
              <a:off x="3261850" y="5555136"/>
              <a:ext cx="1404948" cy="601602"/>
              <a:chOff x="3261850" y="5444507"/>
              <a:chExt cx="1404948" cy="601602"/>
            </a:xfrm>
          </p:grpSpPr>
          <p:sp>
            <p:nvSpPr>
              <p:cNvPr id="106" name="Flowchart: Magnetic Disk 105"/>
              <p:cNvSpPr/>
              <p:nvPr/>
            </p:nvSpPr>
            <p:spPr>
              <a:xfrm>
                <a:off x="3416834" y="5444507"/>
                <a:ext cx="659033" cy="395430"/>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lIns="57127" tIns="28562" rIns="57127" bIns="28562" rtlCol="0" anchor="ctr"/>
              <a:lstStyle/>
              <a:p>
                <a:pPr algn="ctr"/>
                <a:endParaRPr lang="en-US" sz="1350" dirty="0">
                  <a:solidFill>
                    <a:prstClr val="black"/>
                  </a:solidFill>
                  <a:latin typeface="+mj-lt"/>
                </a:endParaRPr>
              </a:p>
            </p:txBody>
          </p:sp>
          <p:sp>
            <p:nvSpPr>
              <p:cNvPr id="107" name="TextBox 106"/>
              <p:cNvSpPr txBox="1"/>
              <p:nvPr/>
            </p:nvSpPr>
            <p:spPr>
              <a:xfrm>
                <a:off x="3261850" y="5815279"/>
                <a:ext cx="1404948" cy="230830"/>
              </a:xfrm>
              <a:prstGeom prst="rect">
                <a:avLst/>
              </a:prstGeom>
              <a:noFill/>
            </p:spPr>
            <p:txBody>
              <a:bodyPr wrap="square" lIns="57127" tIns="28562" rIns="57127" bIns="28562" rtlCol="0">
                <a:spAutoFit/>
              </a:bodyPr>
              <a:lstStyle/>
              <a:p>
                <a:pPr algn="ctr"/>
                <a:r>
                  <a:rPr lang="en-US" sz="750" dirty="0">
                    <a:solidFill>
                      <a:schemeClr val="bg1"/>
                    </a:solidFill>
                    <a:latin typeface="+mj-lt"/>
                  </a:rPr>
                  <a:t>Resource usage data</a:t>
                </a:r>
              </a:p>
            </p:txBody>
          </p:sp>
        </p:grpSp>
        <p:cxnSp>
          <p:nvCxnSpPr>
            <p:cNvPr id="108" name="Elbow Connector 107"/>
            <p:cNvCxnSpPr>
              <a:endCxn id="106" idx="4"/>
            </p:cNvCxnSpPr>
            <p:nvPr/>
          </p:nvCxnSpPr>
          <p:spPr bwMode="auto">
            <a:xfrm rot="5400000">
              <a:off x="3467088" y="4883574"/>
              <a:ext cx="1478056" cy="260498"/>
            </a:xfrm>
            <a:prstGeom prst="bentConnector2">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6" idx="2"/>
            </p:cNvCxnSpPr>
            <p:nvPr/>
          </p:nvCxnSpPr>
          <p:spPr bwMode="auto">
            <a:xfrm rot="10800000" flipV="1">
              <a:off x="2489836" y="5752850"/>
              <a:ext cx="926998" cy="1"/>
            </a:xfrm>
            <a:prstGeom prst="bentConnector3">
              <a:avLst>
                <a:gd name="adj1" fmla="val 50000"/>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stCxn id="81" idx="1"/>
              <a:endCxn id="49" idx="1"/>
            </p:cNvCxnSpPr>
            <p:nvPr/>
          </p:nvCxnSpPr>
          <p:spPr bwMode="auto">
            <a:xfrm rot="5400000" flipH="1" flipV="1">
              <a:off x="2493315" y="2472366"/>
              <a:ext cx="389515" cy="1356958"/>
            </a:xfrm>
            <a:prstGeom prst="bentConnector2">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221478" y="3148304"/>
              <a:ext cx="1321990" cy="1793456"/>
              <a:chOff x="221478" y="3052189"/>
              <a:chExt cx="1321990" cy="1793456"/>
            </a:xfrm>
          </p:grpSpPr>
          <p:sp>
            <p:nvSpPr>
              <p:cNvPr id="123" name="TextBox 122"/>
              <p:cNvSpPr txBox="1"/>
              <p:nvPr/>
            </p:nvSpPr>
            <p:spPr>
              <a:xfrm>
                <a:off x="221478" y="3052189"/>
                <a:ext cx="1283430" cy="246203"/>
              </a:xfrm>
              <a:prstGeom prst="rect">
                <a:avLst/>
              </a:prstGeom>
              <a:noFill/>
            </p:spPr>
            <p:txBody>
              <a:bodyPr wrap="square" lIns="68541" tIns="34270" rIns="68541" bIns="34270" rtlCol="0">
                <a:spAutoFit/>
              </a:bodyPr>
              <a:lstStyle/>
              <a:p>
                <a:pPr algn="ctr" defTabSz="979136"/>
                <a:r>
                  <a:rPr lang="en-US" sz="750" dirty="0">
                    <a:solidFill>
                      <a:schemeClr val="bg1"/>
                    </a:solidFill>
                    <a:latin typeface="+mj-lt"/>
                    <a:ea typeface="Segoe UI" pitchFamily="34" charset="0"/>
                    <a:cs typeface="Segoe UI" pitchFamily="34" charset="0"/>
                  </a:rPr>
                  <a:t>End user</a:t>
                </a:r>
              </a:p>
            </p:txBody>
          </p:sp>
          <p:cxnSp>
            <p:nvCxnSpPr>
              <p:cNvPr id="124" name="Straight Arrow Connector 123"/>
              <p:cNvCxnSpPr/>
              <p:nvPr/>
            </p:nvCxnSpPr>
            <p:spPr>
              <a:xfrm>
                <a:off x="865419" y="4091174"/>
                <a:ext cx="0" cy="754471"/>
              </a:xfrm>
              <a:prstGeom prst="straightConnector1">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260038" y="4283612"/>
                <a:ext cx="1283430" cy="246203"/>
              </a:xfrm>
              <a:prstGeom prst="rect">
                <a:avLst/>
              </a:prstGeom>
              <a:noFill/>
            </p:spPr>
            <p:txBody>
              <a:bodyPr wrap="square" lIns="68541" tIns="34270" rIns="68541" bIns="34270" rtlCol="0">
                <a:spAutoFit/>
              </a:bodyPr>
              <a:lstStyle/>
              <a:p>
                <a:pPr algn="ctr" defTabSz="979136"/>
                <a:r>
                  <a:rPr lang="en-US" sz="750" dirty="0">
                    <a:solidFill>
                      <a:schemeClr val="bg1"/>
                    </a:solidFill>
                    <a:latin typeface="+mj-lt"/>
                    <a:ea typeface="Segoe UI" pitchFamily="34" charset="0"/>
                    <a:cs typeface="Segoe UI" pitchFamily="34" charset="0"/>
                  </a:rPr>
                  <a:t>HTTP/S      Request</a:t>
                </a:r>
              </a:p>
            </p:txBody>
          </p:sp>
        </p:grpSp>
      </p:grpSp>
      <p:cxnSp>
        <p:nvCxnSpPr>
          <p:cNvPr id="112" name="Elbow Connector 111"/>
          <p:cNvCxnSpPr>
            <a:endCxn id="70" idx="4"/>
          </p:cNvCxnSpPr>
          <p:nvPr/>
        </p:nvCxnSpPr>
        <p:spPr bwMode="auto">
          <a:xfrm rot="5400000">
            <a:off x="2894234" y="3269460"/>
            <a:ext cx="360769" cy="138062"/>
          </a:xfrm>
          <a:prstGeom prst="bentConnector2">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6351219" y="3714762"/>
            <a:ext cx="2478248" cy="300082"/>
          </a:xfrm>
          <a:prstGeom prst="rect">
            <a:avLst/>
          </a:prstGeom>
        </p:spPr>
        <p:txBody>
          <a:bodyPr wrap="square">
            <a:spAutoFit/>
          </a:bodyPr>
          <a:lstStyle/>
          <a:p>
            <a:r>
              <a:rPr lang="en-US" sz="1350" dirty="0">
                <a:latin typeface="+mj-lt"/>
              </a:rPr>
              <a:t>Developer tools and protocols</a:t>
            </a:r>
          </a:p>
        </p:txBody>
      </p:sp>
      <p:pic>
        <p:nvPicPr>
          <p:cNvPr id="129" name="Picture 25"/>
          <p:cNvPicPr>
            <a:picLocks noChangeAspect="1"/>
          </p:cNvPicPr>
          <p:nvPr/>
        </p:nvPicPr>
        <p:blipFill>
          <a:blip r:embed="rId6"/>
          <a:srcRect/>
          <a:stretch>
            <a:fillRect/>
          </a:stretch>
        </p:blipFill>
        <p:spPr bwMode="auto">
          <a:xfrm>
            <a:off x="599392" y="2311008"/>
            <a:ext cx="546096" cy="727884"/>
          </a:xfrm>
          <a:prstGeom prst="rect">
            <a:avLst/>
          </a:prstGeom>
          <a:noFill/>
          <a:ln w="9525">
            <a:noFill/>
            <a:miter lim="800000"/>
            <a:headEnd/>
            <a:tailEnd/>
          </a:ln>
        </p:spPr>
      </p:pic>
      <p:cxnSp>
        <p:nvCxnSpPr>
          <p:cNvPr id="130" name="Elbow Connector 129"/>
          <p:cNvCxnSpPr/>
          <p:nvPr/>
        </p:nvCxnSpPr>
        <p:spPr bwMode="auto">
          <a:xfrm rot="10800000">
            <a:off x="5621085" y="2777356"/>
            <a:ext cx="357628" cy="1763"/>
          </a:xfrm>
          <a:prstGeom prst="bentConnector3">
            <a:avLst>
              <a:gd name="adj1" fmla="val 50000"/>
            </a:avLst>
          </a:prstGeom>
          <a:ln w="28575">
            <a:solidFill>
              <a:schemeClr val="bg1">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endCxn id="60" idx="1"/>
          </p:cNvCxnSpPr>
          <p:nvPr/>
        </p:nvCxnSpPr>
        <p:spPr bwMode="auto">
          <a:xfrm>
            <a:off x="4402924" y="3048778"/>
            <a:ext cx="280277" cy="279158"/>
          </a:xfrm>
          <a:prstGeom prst="bentConnector3">
            <a:avLst>
              <a:gd name="adj1" fmla="val 50000"/>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006960" y="2048148"/>
            <a:ext cx="3049841" cy="1585541"/>
          </a:xfrm>
          <a:prstGeom prst="rect">
            <a:avLst/>
          </a:prstGeom>
          <a:solidFill>
            <a:schemeClr val="accent1"/>
          </a:solidFill>
          <a:ln>
            <a:noFill/>
          </a:ln>
        </p:spPr>
        <p:txBody>
          <a:bodyPr lIns="171368" tIns="1199644" rIns="171368" bIns="314177"/>
          <a:lstStyle/>
          <a:p>
            <a:pPr defTabSz="816185"/>
            <a:endParaRPr lang="en-US" sz="1650" dirty="0">
              <a:solidFill>
                <a:schemeClr val="bg1"/>
              </a:solidFill>
              <a:latin typeface="+mj-lt"/>
              <a:cs typeface="Arial" pitchFamily="34" charset="0"/>
            </a:endParaRPr>
          </a:p>
        </p:txBody>
      </p:sp>
      <p:sp>
        <p:nvSpPr>
          <p:cNvPr id="86" name="Rectangle 85"/>
          <p:cNvSpPr/>
          <p:nvPr/>
        </p:nvSpPr>
        <p:spPr bwMode="auto">
          <a:xfrm>
            <a:off x="7590344" y="2231534"/>
            <a:ext cx="1277496" cy="651208"/>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1050" dirty="0">
                <a:solidFill>
                  <a:schemeClr val="bg1"/>
                </a:solidFill>
                <a:latin typeface="+mj-lt"/>
                <a:cs typeface="Arial" pitchFamily="34" charset="0"/>
              </a:rPr>
              <a:t>Protocols</a:t>
            </a:r>
            <a:endParaRPr lang="en-US" sz="750" dirty="0">
              <a:solidFill>
                <a:schemeClr val="bg1"/>
              </a:solidFill>
              <a:latin typeface="+mj-lt"/>
              <a:cs typeface="Arial" pitchFamily="34" charset="0"/>
            </a:endParaRPr>
          </a:p>
        </p:txBody>
      </p:sp>
      <p:sp>
        <p:nvSpPr>
          <p:cNvPr id="87" name="Rectangle 86"/>
          <p:cNvSpPr/>
          <p:nvPr/>
        </p:nvSpPr>
        <p:spPr bwMode="auto">
          <a:xfrm>
            <a:off x="6176295" y="2231535"/>
            <a:ext cx="1278439" cy="651207"/>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1050" dirty="0">
                <a:solidFill>
                  <a:schemeClr val="bg1"/>
                </a:solidFill>
                <a:latin typeface="+mj-lt"/>
                <a:cs typeface="Arial" pitchFamily="34" charset="0"/>
              </a:rPr>
              <a:t>Development Tools</a:t>
            </a:r>
          </a:p>
        </p:txBody>
      </p:sp>
      <p:sp>
        <p:nvSpPr>
          <p:cNvPr id="88" name="TextBox 87"/>
          <p:cNvSpPr txBox="1"/>
          <p:nvPr/>
        </p:nvSpPr>
        <p:spPr>
          <a:xfrm>
            <a:off x="6229043" y="2512004"/>
            <a:ext cx="1082406" cy="346249"/>
          </a:xfrm>
          <a:prstGeom prst="rect">
            <a:avLst/>
          </a:prstGeom>
          <a:noFill/>
          <a:ln>
            <a:solidFill>
              <a:srgbClr val="FFFFFF"/>
            </a:solidFill>
          </a:ln>
        </p:spPr>
        <p:txBody>
          <a:bodyPr wrap="square" rtlCol="0">
            <a:spAutoFit/>
          </a:bodyPr>
          <a:lstStyle/>
          <a:p>
            <a:r>
              <a:rPr lang="en-US" sz="825" b="1" dirty="0">
                <a:solidFill>
                  <a:schemeClr val="bg1"/>
                </a:solidFill>
                <a:latin typeface="+mj-lt"/>
              </a:rPr>
              <a:t>Visual Studio,</a:t>
            </a:r>
          </a:p>
          <a:p>
            <a:r>
              <a:rPr lang="en-US" sz="825" b="1" dirty="0">
                <a:solidFill>
                  <a:schemeClr val="bg1"/>
                </a:solidFill>
                <a:latin typeface="+mj-lt"/>
              </a:rPr>
              <a:t>WebMatrix</a:t>
            </a:r>
          </a:p>
        </p:txBody>
      </p:sp>
      <p:sp>
        <p:nvSpPr>
          <p:cNvPr id="90" name="Rectangle 89"/>
          <p:cNvSpPr/>
          <p:nvPr/>
        </p:nvSpPr>
        <p:spPr bwMode="auto">
          <a:xfrm>
            <a:off x="6182723" y="2932144"/>
            <a:ext cx="2724993" cy="521243"/>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1200" dirty="0">
                <a:solidFill>
                  <a:schemeClr val="bg1"/>
                </a:solidFill>
                <a:latin typeface="+mj-lt"/>
                <a:cs typeface="Arial" pitchFamily="34" charset="0"/>
              </a:rPr>
              <a:t>Source control integration</a:t>
            </a:r>
          </a:p>
        </p:txBody>
      </p:sp>
      <p:sp>
        <p:nvSpPr>
          <p:cNvPr id="93" name="TextBox 92"/>
          <p:cNvSpPr txBox="1"/>
          <p:nvPr/>
        </p:nvSpPr>
        <p:spPr>
          <a:xfrm>
            <a:off x="6288032" y="3166950"/>
            <a:ext cx="2487696" cy="219291"/>
          </a:xfrm>
          <a:prstGeom prst="rect">
            <a:avLst/>
          </a:prstGeom>
          <a:noFill/>
          <a:ln>
            <a:solidFill>
              <a:srgbClr val="FFFFFF"/>
            </a:solidFill>
          </a:ln>
        </p:spPr>
        <p:txBody>
          <a:bodyPr wrap="square" rtlCol="0">
            <a:spAutoFit/>
          </a:bodyPr>
          <a:lstStyle/>
          <a:p>
            <a:r>
              <a:rPr lang="en-US" sz="825" b="1" dirty="0">
                <a:solidFill>
                  <a:schemeClr val="bg1"/>
                </a:solidFill>
                <a:latin typeface="+mj-lt"/>
              </a:rPr>
              <a:t>Visual Studio Team Foundation Server 2010+</a:t>
            </a:r>
          </a:p>
        </p:txBody>
      </p:sp>
      <p:sp>
        <p:nvSpPr>
          <p:cNvPr id="105" name="TextBox 104"/>
          <p:cNvSpPr txBox="1"/>
          <p:nvPr/>
        </p:nvSpPr>
        <p:spPr>
          <a:xfrm>
            <a:off x="7636404" y="2502453"/>
            <a:ext cx="1139324" cy="346249"/>
          </a:xfrm>
          <a:prstGeom prst="rect">
            <a:avLst/>
          </a:prstGeom>
          <a:noFill/>
          <a:ln>
            <a:solidFill>
              <a:srgbClr val="FFFFFF"/>
            </a:solidFill>
          </a:ln>
        </p:spPr>
        <p:txBody>
          <a:bodyPr wrap="square" rtlCol="0">
            <a:spAutoFit/>
          </a:bodyPr>
          <a:lstStyle/>
          <a:p>
            <a:r>
              <a:rPr lang="en-US" sz="825" b="1" dirty="0">
                <a:solidFill>
                  <a:schemeClr val="bg1"/>
                </a:solidFill>
                <a:latin typeface="+mj-lt"/>
              </a:rPr>
              <a:t>FTP, Git, WebDeploy, HTTP</a:t>
            </a:r>
          </a:p>
        </p:txBody>
      </p:sp>
      <p:sp>
        <p:nvSpPr>
          <p:cNvPr id="3" name="Title 2"/>
          <p:cNvSpPr>
            <a:spLocks noGrp="1"/>
          </p:cNvSpPr>
          <p:nvPr>
            <p:ph type="title"/>
          </p:nvPr>
        </p:nvSpPr>
        <p:spPr/>
        <p:txBody>
          <a:bodyPr/>
          <a:lstStyle/>
          <a:p>
            <a:r>
              <a:rPr lang="en-US" sz="3600" dirty="0" smtClean="0"/>
              <a:t>Development tools and protocols support</a:t>
            </a:r>
            <a:endParaRPr lang="en-US" sz="3600" dirty="0"/>
          </a:p>
        </p:txBody>
      </p:sp>
    </p:spTree>
    <p:custDataLst>
      <p:tags r:id="rId1"/>
    </p:custDataLst>
    <p:extLst>
      <p:ext uri="{BB962C8B-B14F-4D97-AF65-F5344CB8AC3E}">
        <p14:creationId xmlns:p14="http://schemas.microsoft.com/office/powerpoint/2010/main" val="184158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1638" y="217488"/>
            <a:ext cx="8742362" cy="674687"/>
          </a:xfrm>
        </p:spPr>
        <p:txBody>
          <a:bodyPr/>
          <a:lstStyle/>
          <a:p>
            <a:r>
              <a:rPr lang="en-US" smtClean="0"/>
              <a:t>Move on-prem WCF to Azure Web Site</a:t>
            </a:r>
            <a:endParaRPr lang="en-US" dirty="0"/>
          </a:p>
        </p:txBody>
      </p:sp>
      <p:sp>
        <p:nvSpPr>
          <p:cNvPr id="3" name="Content Placeholder 2"/>
          <p:cNvSpPr>
            <a:spLocks noGrp="1"/>
          </p:cNvSpPr>
          <p:nvPr>
            <p:ph type="body" sz="quarter" idx="4294967295"/>
          </p:nvPr>
        </p:nvSpPr>
        <p:spPr>
          <a:xfrm>
            <a:off x="152400" y="1123950"/>
            <a:ext cx="8740775" cy="3736975"/>
          </a:xfrm>
        </p:spPr>
        <p:txBody>
          <a:bodyPr/>
          <a:lstStyle/>
          <a:p>
            <a:r>
              <a:rPr lang="en-US" dirty="0" smtClean="0"/>
              <a:t>Create the Web Site in Windows Azure</a:t>
            </a:r>
          </a:p>
          <a:p>
            <a:r>
              <a:rPr lang="en-US" dirty="0" smtClean="0"/>
              <a:t>Import the publish settings into Visual Studio</a:t>
            </a:r>
          </a:p>
          <a:p>
            <a:pPr lvl="1"/>
            <a:r>
              <a:rPr lang="en-US" dirty="0" smtClean="0"/>
              <a:t>This will help us create a publish profile so we can automate deployments</a:t>
            </a:r>
          </a:p>
          <a:p>
            <a:r>
              <a:rPr lang="en-US" dirty="0" smtClean="0"/>
              <a:t>Publish the application</a:t>
            </a:r>
          </a:p>
          <a:p>
            <a:pPr lvl="1"/>
            <a:r>
              <a:rPr lang="en-US" dirty="0" smtClean="0"/>
              <a:t>It will deploy only changed files</a:t>
            </a:r>
          </a:p>
          <a:p>
            <a:r>
              <a:rPr lang="en-US" dirty="0" smtClean="0"/>
              <a:t>Verify the application</a:t>
            </a:r>
          </a:p>
          <a:p>
            <a:r>
              <a:rPr lang="en-US" dirty="0" smtClean="0"/>
              <a:t>Update the WCF service URLs to point to the cloud-hosted service</a:t>
            </a:r>
            <a:endParaRPr lang="en-US" dirty="0"/>
          </a:p>
        </p:txBody>
      </p:sp>
    </p:spTree>
    <p:extLst>
      <p:ext uri="{BB962C8B-B14F-4D97-AF65-F5344CB8AC3E}">
        <p14:creationId xmlns:p14="http://schemas.microsoft.com/office/powerpoint/2010/main" val="78736350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047750"/>
            <a:ext cx="8740142" cy="2895600"/>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pPr algn="l"/>
            <a:r>
              <a:rPr lang="en-US" sz="5300" dirty="0" smtClean="0">
                <a:solidFill>
                  <a:srgbClr val="2C75A2"/>
                </a:solidFill>
                <a:latin typeface="Segoe UI Light" pitchFamily="34" charset="0"/>
              </a:rPr>
              <a:t>Demo</a:t>
            </a:r>
          </a:p>
          <a:p>
            <a:pPr algn="l"/>
            <a:r>
              <a:rPr lang="en-US" sz="5300" dirty="0">
                <a:solidFill>
                  <a:srgbClr val="2C75A2"/>
                </a:solidFill>
                <a:latin typeface="Segoe UI Light" pitchFamily="34" charset="0"/>
              </a:rPr>
              <a:t>Windows Azure </a:t>
            </a:r>
            <a:r>
              <a:rPr lang="en-US" sz="5300" dirty="0" smtClean="0">
                <a:solidFill>
                  <a:srgbClr val="2C75A2"/>
                </a:solidFill>
                <a:latin typeface="Segoe UI Light" pitchFamily="34" charset="0"/>
              </a:rPr>
              <a:t>Web sites</a:t>
            </a:r>
            <a:endParaRPr lang="en-US" sz="53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smtClean="0">
              <a:solidFill>
                <a:srgbClr val="2C75A2"/>
              </a:solidFill>
              <a:latin typeface="Segoe" pitchFamily="34" charset="0"/>
            </a:endParaRPr>
          </a:p>
          <a:p>
            <a:pPr algn="l"/>
            <a:r>
              <a:rPr lang="en-US" sz="2400" dirty="0" smtClean="0">
                <a:solidFill>
                  <a:srgbClr val="2C75A2"/>
                </a:solidFill>
                <a:latin typeface="Segoe" pitchFamily="34" charset="0"/>
              </a:rPr>
              <a:t>Name</a:t>
            </a:r>
            <a:endParaRPr lang="en-US" sz="2400" dirty="0">
              <a:solidFill>
                <a:srgbClr val="2C75A2"/>
              </a:solidFill>
              <a:latin typeface="Segoe" pitchFamily="34" charset="0"/>
            </a:endParaRPr>
          </a:p>
          <a:p>
            <a:pPr algn="l"/>
            <a:endParaRPr lang="en-US" sz="5300" dirty="0">
              <a:solidFill>
                <a:srgbClr val="2C75A2"/>
              </a:solidFill>
              <a:latin typeface="Segoe UI Light" pitchFamily="34" charset="0"/>
            </a:endParaRPr>
          </a:p>
        </p:txBody>
      </p:sp>
    </p:spTree>
    <p:extLst>
      <p:ext uri="{BB962C8B-B14F-4D97-AF65-F5344CB8AC3E}">
        <p14:creationId xmlns:p14="http://schemas.microsoft.com/office/powerpoint/2010/main" val="2953743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563688"/>
            <a:ext cx="8740775" cy="1346200"/>
          </a:xfrm>
          <a:prstGeom prst="rect">
            <a:avLst/>
          </a:prstGeom>
        </p:spPr>
        <p:txBody>
          <a:bodyPr/>
          <a:lstStyle/>
          <a:p>
            <a:r>
              <a:rPr lang="en-US" sz="6000" dirty="0" smtClean="0">
                <a:solidFill>
                  <a:schemeClr val="bg1"/>
                </a:solidFill>
                <a:latin typeface="Segoe UI Light" pitchFamily="34" charset="0"/>
              </a:rPr>
              <a:t>Windows Azure </a:t>
            </a:r>
            <a:br>
              <a:rPr lang="en-US" sz="6000" dirty="0" smtClean="0">
                <a:solidFill>
                  <a:schemeClr val="bg1"/>
                </a:solidFill>
                <a:latin typeface="Segoe UI Light" pitchFamily="34" charset="0"/>
              </a:rPr>
            </a:br>
            <a:r>
              <a:rPr lang="en-US" sz="6000" dirty="0" smtClean="0">
                <a:solidFill>
                  <a:schemeClr val="bg1"/>
                </a:solidFill>
                <a:latin typeface="Segoe UI Light" pitchFamily="34" charset="0"/>
              </a:rPr>
              <a:t>Active Directory</a:t>
            </a:r>
            <a:endParaRPr lang="en-US" sz="6000" dirty="0">
              <a:solidFill>
                <a:schemeClr val="bg1"/>
              </a:solidFill>
              <a:latin typeface="Segoe UI Light" pitchFamily="34" charset="0"/>
            </a:endParaRPr>
          </a:p>
        </p:txBody>
      </p:sp>
    </p:spTree>
    <p:extLst>
      <p:ext uri="{BB962C8B-B14F-4D97-AF65-F5344CB8AC3E}">
        <p14:creationId xmlns:p14="http://schemas.microsoft.com/office/powerpoint/2010/main" val="2878016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304800" y="892175"/>
            <a:ext cx="8740775" cy="1535113"/>
          </a:xfrm>
        </p:spPr>
        <p:txBody>
          <a:bodyPr/>
          <a:lstStyle/>
          <a:p>
            <a:r>
              <a:rPr lang="en-US" dirty="0" smtClean="0"/>
              <a:t>Azure-hosted directory service</a:t>
            </a:r>
          </a:p>
          <a:p>
            <a:pPr lvl="1"/>
            <a:r>
              <a:rPr lang="en-US" dirty="0" smtClean="0"/>
              <a:t>Can be used standalone or with directory sync to mirror on-</a:t>
            </a:r>
            <a:r>
              <a:rPr lang="en-US" dirty="0" err="1" smtClean="0"/>
              <a:t>prem</a:t>
            </a:r>
            <a:r>
              <a:rPr lang="en-US" dirty="0" smtClean="0"/>
              <a:t> directories</a:t>
            </a:r>
          </a:p>
          <a:p>
            <a:r>
              <a:rPr lang="en-US" dirty="0" smtClean="0"/>
              <a:t>Default directory domain is &lt;unique&gt;.onmicrosoft.com</a:t>
            </a:r>
          </a:p>
          <a:p>
            <a:pPr lvl="1"/>
            <a:r>
              <a:rPr lang="en-US" dirty="0" smtClean="0"/>
              <a:t>Custom domains supported</a:t>
            </a:r>
          </a:p>
          <a:p>
            <a:r>
              <a:rPr lang="en-US" dirty="0" smtClean="0"/>
              <a:t>Add users for directory domain</a:t>
            </a:r>
          </a:p>
          <a:p>
            <a:pPr lvl="1"/>
            <a:r>
              <a:rPr lang="en-US" dirty="0" smtClean="0"/>
              <a:t>Can use onmicrosoft.com domain, custom domain, or Microsoft account</a:t>
            </a:r>
          </a:p>
          <a:p>
            <a:r>
              <a:rPr lang="en-US" dirty="0" smtClean="0"/>
              <a:t>Enables single sign-on via access control service and/or “applications”</a:t>
            </a:r>
            <a:endParaRPr lang="en-US" dirty="0"/>
          </a:p>
        </p:txBody>
      </p:sp>
      <p:sp>
        <p:nvSpPr>
          <p:cNvPr id="2" name="Title 1"/>
          <p:cNvSpPr>
            <a:spLocks noGrp="1"/>
          </p:cNvSpPr>
          <p:nvPr>
            <p:ph type="title" idx="4294967295"/>
          </p:nvPr>
        </p:nvSpPr>
        <p:spPr>
          <a:xfrm>
            <a:off x="401638" y="217488"/>
            <a:ext cx="8742362" cy="674687"/>
          </a:xfrm>
        </p:spPr>
        <p:txBody>
          <a:bodyPr/>
          <a:lstStyle/>
          <a:p>
            <a:r>
              <a:rPr lang="en-US" dirty="0" smtClean="0"/>
              <a:t>Windows Azure Active Directory</a:t>
            </a:r>
            <a:endParaRPr lang="en-US" dirty="0"/>
          </a:p>
        </p:txBody>
      </p:sp>
    </p:spTree>
    <p:extLst>
      <p:ext uri="{BB962C8B-B14F-4D97-AF65-F5344CB8AC3E}">
        <p14:creationId xmlns:p14="http://schemas.microsoft.com/office/powerpoint/2010/main" val="367844744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28600" y="933012"/>
            <a:ext cx="8740775" cy="3228975"/>
          </a:xfrm>
        </p:spPr>
        <p:txBody>
          <a:bodyPr/>
          <a:lstStyle/>
          <a:p>
            <a:r>
              <a:rPr lang="en-US" strike="sngStrike" dirty="0" smtClean="0"/>
              <a:t>Improve architecture, maintainability, and quality</a:t>
            </a:r>
          </a:p>
          <a:p>
            <a:pPr lvl="1"/>
            <a:r>
              <a:rPr lang="en-US" strike="sngStrike" dirty="0" smtClean="0"/>
              <a:t>Adopt a services architecture</a:t>
            </a:r>
          </a:p>
          <a:p>
            <a:r>
              <a:rPr lang="en-US" dirty="0" smtClean="0"/>
              <a:t>Improve accessibility, scalability, and operations</a:t>
            </a:r>
          </a:p>
          <a:p>
            <a:pPr lvl="1"/>
            <a:r>
              <a:rPr lang="en-US" dirty="0" smtClean="0"/>
              <a:t>Move to the cloud</a:t>
            </a:r>
          </a:p>
          <a:p>
            <a:r>
              <a:rPr lang="en-US" dirty="0" smtClean="0"/>
              <a:t>Update the user experience</a:t>
            </a:r>
          </a:p>
          <a:p>
            <a:pPr lvl="1"/>
            <a:r>
              <a:rPr lang="en-US" dirty="0" smtClean="0"/>
              <a:t>Build a more modern-looking user experience</a:t>
            </a:r>
          </a:p>
          <a:p>
            <a:r>
              <a:rPr lang="en-US" dirty="0" smtClean="0"/>
              <a:t>Expand device support</a:t>
            </a:r>
          </a:p>
          <a:p>
            <a:pPr lvl="1"/>
            <a:r>
              <a:rPr lang="en-US" dirty="0"/>
              <a:t>Companion apps for Windows Store and Windows Phone</a:t>
            </a:r>
          </a:p>
        </p:txBody>
      </p:sp>
      <p:sp>
        <p:nvSpPr>
          <p:cNvPr id="2" name="Title 1"/>
          <p:cNvSpPr>
            <a:spLocks noGrp="1"/>
          </p:cNvSpPr>
          <p:nvPr>
            <p:ph type="title" idx="4294967295"/>
          </p:nvPr>
        </p:nvSpPr>
        <p:spPr>
          <a:xfrm>
            <a:off x="401638" y="217488"/>
            <a:ext cx="8742362" cy="674687"/>
          </a:xfrm>
        </p:spPr>
        <p:txBody>
          <a:bodyPr/>
          <a:lstStyle/>
          <a:p>
            <a:r>
              <a:rPr lang="en-US" dirty="0" smtClean="0"/>
              <a:t>Expense reporting backlog</a:t>
            </a:r>
            <a:endParaRPr lang="en-US" dirty="0"/>
          </a:p>
        </p:txBody>
      </p:sp>
    </p:spTree>
    <p:extLst>
      <p:ext uri="{BB962C8B-B14F-4D97-AF65-F5344CB8AC3E}">
        <p14:creationId xmlns:p14="http://schemas.microsoft.com/office/powerpoint/2010/main" val="29316098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Protocols to connect with </a:t>
            </a:r>
            <a:r>
              <a:rPr lang="en-US" dirty="0" smtClean="0"/>
              <a:t>WAAD</a:t>
            </a:r>
            <a:endParaRPr lang="en-US" dirty="0"/>
          </a:p>
        </p:txBody>
      </p:sp>
      <p:graphicFrame>
        <p:nvGraphicFramePr>
          <p:cNvPr id="4" name="Table 3"/>
          <p:cNvGraphicFramePr>
            <a:graphicFrameLocks noGrp="1"/>
          </p:cNvGraphicFramePr>
          <p:nvPr>
            <p:extLst/>
          </p:nvPr>
        </p:nvGraphicFramePr>
        <p:xfrm>
          <a:off x="381680" y="1036857"/>
          <a:ext cx="8256597" cy="3517965"/>
        </p:xfrm>
        <a:graphic>
          <a:graphicData uri="http://schemas.openxmlformats.org/drawingml/2006/table">
            <a:tbl>
              <a:tblPr firstRow="1" bandCol="1">
                <a:tableStyleId>{5C22544A-7EE6-4342-B048-85BDC9FD1C3A}</a:tableStyleId>
              </a:tblPr>
              <a:tblGrid>
                <a:gridCol w="2827601"/>
                <a:gridCol w="2714498"/>
                <a:gridCol w="2714498"/>
              </a:tblGrid>
              <a:tr h="475357">
                <a:tc>
                  <a:txBody>
                    <a:bodyPr/>
                    <a:lstStyle/>
                    <a:p>
                      <a:pPr algn="ctr" fontAlgn="b"/>
                      <a:endParaRPr lang="en-US" sz="1500" b="0" u="none" strike="noStrike"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67232" marR="67232" marT="33616" marB="33616" anchor="b"/>
                </a:tc>
                <a:tc>
                  <a:txBody>
                    <a:bodyPr/>
                    <a:lstStyle/>
                    <a:p>
                      <a:pPr algn="ctr" fontAlgn="b"/>
                      <a:r>
                        <a:rPr lang="en-US" sz="1500" u="none" strike="noStrike" kern="1200" dirty="0" smtClean="0"/>
                        <a:t>Purpose</a:t>
                      </a:r>
                      <a:endParaRPr lang="en-US" sz="15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marL="67232" marR="67232" marT="33616" marB="33616" anchor="ctr"/>
                </a:tc>
                <a:tc>
                  <a:txBody>
                    <a:bodyPr/>
                    <a:lstStyle/>
                    <a:p>
                      <a:pPr algn="ctr" fontAlgn="b"/>
                      <a:r>
                        <a:rPr lang="en-US" sz="1500" u="none" strike="noStrike" kern="1200" dirty="0" smtClean="0"/>
                        <a:t>Details</a:t>
                      </a:r>
                      <a:endParaRPr lang="en-US" sz="15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endParaRPr>
                    </a:p>
                  </a:txBody>
                  <a:tcPr marL="67232" marR="67232" marT="33616" marB="33616" anchor="ctr"/>
                </a:tc>
              </a:tr>
              <a:tr h="684452">
                <a:tc>
                  <a:txBody>
                    <a:bodyPr/>
                    <a:lstStyle/>
                    <a:p>
                      <a:pPr marL="0" algn="l" defTabSz="914400" rtl="0" eaLnBrk="1" fontAlgn="b" latinLnBrk="0" hangingPunct="1"/>
                      <a:r>
                        <a:rPr lang="en-US" sz="1400" b="1" u="none" strike="noStrike" kern="1200" dirty="0" smtClean="0">
                          <a:ln>
                            <a:noFill/>
                          </a:ln>
                        </a:rPr>
                        <a:t>REST/HTTP directory access</a:t>
                      </a:r>
                      <a:endParaRPr lang="en-US" sz="1400" b="1" u="none" strike="noStrike" kern="1200" dirty="0" smtClean="0">
                        <a:ln>
                          <a:noFill/>
                        </a:ln>
                        <a:gradFill>
                          <a:gsLst>
                            <a:gs pos="0">
                              <a:srgbClr val="FFFFFF"/>
                            </a:gs>
                            <a:gs pos="100000">
                              <a:srgbClr val="FFFFFF"/>
                            </a:gs>
                          </a:gsLst>
                          <a:lin ang="5400000" scaled="0"/>
                        </a:gradFill>
                        <a:latin typeface="+mn-lt"/>
                      </a:endParaRPr>
                    </a:p>
                  </a:txBody>
                  <a:tcPr marL="67232" marR="67232" marT="33616" marB="33616" anchor="ctr"/>
                </a:tc>
                <a:tc>
                  <a:txBody>
                    <a:bodyPr/>
                    <a:lstStyle/>
                    <a:p>
                      <a:pPr algn="l"/>
                      <a:r>
                        <a:rPr lang="en-US" sz="1400" dirty="0" smtClean="0"/>
                        <a:t>Create, Read, Update, Delete directory objects and relationships</a:t>
                      </a:r>
                    </a:p>
                    <a:p>
                      <a:pPr algn="l"/>
                      <a:endParaRPr lang="en-US" sz="1400" dirty="0">
                        <a:gradFill>
                          <a:gsLst>
                            <a:gs pos="100000">
                              <a:schemeClr val="tx1"/>
                            </a:gs>
                            <a:gs pos="0">
                              <a:schemeClr val="tx1"/>
                            </a:gs>
                          </a:gsLst>
                          <a:lin ang="5400000" scaled="0"/>
                        </a:gradFill>
                      </a:endParaRPr>
                    </a:p>
                  </a:txBody>
                  <a:tcPr marL="67232" marR="67232" marT="33616" marB="33616" anchor="ctr" anchorCtr="1"/>
                </a:tc>
                <a:tc>
                  <a:txBody>
                    <a:bodyPr/>
                    <a:lstStyle/>
                    <a:p>
                      <a:pPr algn="l"/>
                      <a:r>
                        <a:rPr lang="en-US" sz="1400" dirty="0" smtClean="0"/>
                        <a:t>Compatible with OData V3</a:t>
                      </a:r>
                    </a:p>
                    <a:p>
                      <a:pPr algn="l"/>
                      <a:r>
                        <a:rPr lang="en-US" sz="1400" dirty="0" smtClean="0"/>
                        <a:t>Authenticate with </a:t>
                      </a:r>
                      <a:r>
                        <a:rPr lang="en-US" sz="1400" dirty="0" err="1" smtClean="0"/>
                        <a:t>OAuth</a:t>
                      </a:r>
                      <a:r>
                        <a:rPr lang="en-US" sz="1400" dirty="0" smtClean="0"/>
                        <a:t> 2.0</a:t>
                      </a:r>
                    </a:p>
                    <a:p>
                      <a:pPr algn="l"/>
                      <a:endParaRPr lang="en-US" sz="1400" dirty="0">
                        <a:gradFill>
                          <a:gsLst>
                            <a:gs pos="100000">
                              <a:schemeClr val="tx1"/>
                            </a:gs>
                            <a:gs pos="0">
                              <a:schemeClr val="tx1"/>
                            </a:gs>
                          </a:gsLst>
                          <a:lin ang="5400000" scaled="0"/>
                        </a:gradFill>
                      </a:endParaRPr>
                    </a:p>
                  </a:txBody>
                  <a:tcPr marL="67232" marR="67232" marT="33616" marB="33616" anchor="ctr" anchorCtr="1"/>
                </a:tc>
              </a:tr>
              <a:tr h="684452">
                <a:tc>
                  <a:txBody>
                    <a:bodyPr/>
                    <a:lstStyle/>
                    <a:p>
                      <a:pPr marL="0" algn="l" defTabSz="914400" rtl="0" eaLnBrk="1" fontAlgn="b" latinLnBrk="0" hangingPunct="1"/>
                      <a:r>
                        <a:rPr lang="en-US" sz="1400" b="1" u="none" strike="noStrike" kern="1200" dirty="0" err="1" smtClean="0">
                          <a:ln>
                            <a:noFill/>
                          </a:ln>
                        </a:rPr>
                        <a:t>OAuth</a:t>
                      </a:r>
                      <a:r>
                        <a:rPr lang="en-US" sz="1400" b="1" u="none" strike="noStrike" kern="1200" dirty="0" smtClean="0">
                          <a:ln>
                            <a:noFill/>
                          </a:ln>
                        </a:rPr>
                        <a:t> 2.0</a:t>
                      </a:r>
                      <a:endParaRPr lang="en-US" sz="1400" b="1" u="none" strike="noStrike" kern="1200" dirty="0" smtClean="0">
                        <a:ln>
                          <a:noFill/>
                        </a:ln>
                        <a:gradFill>
                          <a:gsLst>
                            <a:gs pos="0">
                              <a:srgbClr val="FFFFFF"/>
                            </a:gs>
                            <a:gs pos="100000">
                              <a:srgbClr val="FFFFFF"/>
                            </a:gs>
                          </a:gsLst>
                          <a:lin ang="5400000" scaled="0"/>
                        </a:gradFill>
                        <a:latin typeface="+mn-lt"/>
                        <a:ea typeface="+mn-ea"/>
                        <a:cs typeface="+mn-cs"/>
                      </a:endParaRPr>
                    </a:p>
                  </a:txBody>
                  <a:tcPr marL="67232" marR="67232" marT="33616" marB="33616" anchor="ctr"/>
                </a:tc>
                <a:tc>
                  <a:txBody>
                    <a:bodyPr/>
                    <a:lstStyle/>
                    <a:p>
                      <a:pPr algn="l"/>
                      <a:r>
                        <a:rPr lang="en-US" sz="1400" dirty="0" smtClean="0"/>
                        <a:t>Service to service authentication</a:t>
                      </a:r>
                    </a:p>
                    <a:p>
                      <a:pPr algn="l"/>
                      <a:r>
                        <a:rPr lang="en-US" sz="1400" dirty="0" smtClean="0"/>
                        <a:t>Delegated access</a:t>
                      </a:r>
                    </a:p>
                    <a:p>
                      <a:pPr algn="l"/>
                      <a:endParaRPr lang="en-US" sz="1400" dirty="0">
                        <a:gradFill>
                          <a:gsLst>
                            <a:gs pos="100000">
                              <a:schemeClr val="tx1"/>
                            </a:gs>
                            <a:gs pos="0">
                              <a:schemeClr val="tx1"/>
                            </a:gs>
                          </a:gsLst>
                          <a:lin ang="5400000" scaled="0"/>
                        </a:gradFill>
                      </a:endParaRPr>
                    </a:p>
                  </a:txBody>
                  <a:tcPr marL="67232" marR="67232" marT="33616" marB="33616" anchor="ctr" anchorCtr="1"/>
                </a:tc>
                <a:tc>
                  <a:txBody>
                    <a:bodyPr/>
                    <a:lstStyle/>
                    <a:p>
                      <a:pPr algn="l"/>
                      <a:r>
                        <a:rPr lang="en-US" sz="1400" dirty="0" smtClean="0"/>
                        <a:t>JWT token format</a:t>
                      </a:r>
                    </a:p>
                    <a:p>
                      <a:pPr algn="l"/>
                      <a:endParaRPr lang="en-US" sz="1400" dirty="0">
                        <a:gradFill>
                          <a:gsLst>
                            <a:gs pos="100000">
                              <a:schemeClr val="tx1"/>
                            </a:gs>
                            <a:gs pos="0">
                              <a:schemeClr val="tx1"/>
                            </a:gs>
                          </a:gsLst>
                          <a:lin ang="5400000" scaled="0"/>
                        </a:gradFill>
                      </a:endParaRPr>
                    </a:p>
                  </a:txBody>
                  <a:tcPr marL="67232" marR="67232" marT="33616" marB="33616" anchor="ctr" anchorCtr="1"/>
                </a:tc>
              </a:tr>
              <a:tr h="684452">
                <a:tc>
                  <a:txBody>
                    <a:bodyPr/>
                    <a:lstStyle/>
                    <a:p>
                      <a:pPr marL="0" algn="l" defTabSz="914400" rtl="0" eaLnBrk="1" fontAlgn="b" latinLnBrk="0" hangingPunct="1"/>
                      <a:r>
                        <a:rPr lang="en-US" sz="1400" b="1" u="none" strike="noStrike" kern="1200" dirty="0" smtClean="0">
                          <a:ln>
                            <a:noFill/>
                          </a:ln>
                        </a:rPr>
                        <a:t>SAML 2.0</a:t>
                      </a:r>
                      <a:endParaRPr lang="en-US" sz="1400" b="1" u="none" strike="noStrike" kern="1200" dirty="0" smtClean="0">
                        <a:ln>
                          <a:noFill/>
                        </a:ln>
                        <a:gradFill>
                          <a:gsLst>
                            <a:gs pos="0">
                              <a:srgbClr val="FFFFFF"/>
                            </a:gs>
                            <a:gs pos="100000">
                              <a:srgbClr val="FFFFFF"/>
                            </a:gs>
                          </a:gsLst>
                          <a:lin ang="5400000" scaled="0"/>
                        </a:gradFill>
                        <a:latin typeface="+mn-lt"/>
                      </a:endParaRPr>
                    </a:p>
                  </a:txBody>
                  <a:tcPr marL="67232" marR="67232" marT="33616" marB="33616" anchor="ctr"/>
                </a:tc>
                <a:tc>
                  <a:txBody>
                    <a:bodyPr/>
                    <a:lstStyle/>
                    <a:p>
                      <a:pPr marL="0" algn="l" defTabSz="914363" rtl="0" eaLnBrk="1" latinLnBrk="0" hangingPunct="1"/>
                      <a:r>
                        <a:rPr lang="en-US" sz="1400" u="none" strike="noStrike" kern="1200" dirty="0" smtClean="0"/>
                        <a:t>Web application authentication</a:t>
                      </a:r>
                    </a:p>
                    <a:p>
                      <a:pPr marL="0" algn="l" defTabSz="914363" rtl="0" eaLnBrk="1" latinLnBrk="0" hangingPunct="1"/>
                      <a:endParaRPr lang="en-US" sz="1400" b="0" u="none" strike="noStrike" kern="1200" dirty="0">
                        <a:gradFill>
                          <a:gsLst>
                            <a:gs pos="100000">
                              <a:schemeClr val="tx1"/>
                            </a:gs>
                            <a:gs pos="0">
                              <a:schemeClr val="tx1"/>
                            </a:gs>
                          </a:gsLst>
                          <a:lin ang="5400000" scaled="0"/>
                        </a:gradFill>
                        <a:latin typeface="+mn-lt"/>
                        <a:ea typeface="Segoe UI" pitchFamily="34" charset="0"/>
                        <a:cs typeface="Segoe UI" pitchFamily="34" charset="0"/>
                      </a:endParaRPr>
                    </a:p>
                  </a:txBody>
                  <a:tcPr marL="67232" marR="67232" marT="33616" marB="33616" anchor="ctr" anchorCtr="1"/>
                </a:tc>
                <a:tc>
                  <a:txBody>
                    <a:bodyPr/>
                    <a:lstStyle/>
                    <a:p>
                      <a:pPr marL="0" algn="l" defTabSz="914363" rtl="0" eaLnBrk="1" latinLnBrk="0" hangingPunct="1"/>
                      <a:r>
                        <a:rPr lang="en-US" sz="1400" u="none" strike="noStrike" kern="1200" dirty="0" smtClean="0"/>
                        <a:t>SAML 2.0 token format</a:t>
                      </a:r>
                    </a:p>
                    <a:p>
                      <a:pPr marL="0" algn="l" defTabSz="914363" rtl="0" eaLnBrk="1" latinLnBrk="0" hangingPunct="1"/>
                      <a:r>
                        <a:rPr lang="en-US" sz="1400" u="none" strike="noStrike" kern="1200" dirty="0" smtClean="0"/>
                        <a:t>Used with Office 365 Services</a:t>
                      </a:r>
                    </a:p>
                    <a:p>
                      <a:pPr marL="0" algn="l" defTabSz="914363" rtl="0" eaLnBrk="1" latinLnBrk="0" hangingPunct="1"/>
                      <a:endParaRPr lang="en-US" sz="1400" b="0" u="none" strike="noStrike" kern="1200" dirty="0">
                        <a:gradFill>
                          <a:gsLst>
                            <a:gs pos="100000">
                              <a:schemeClr val="tx1"/>
                            </a:gs>
                            <a:gs pos="0">
                              <a:schemeClr val="tx1"/>
                            </a:gs>
                          </a:gsLst>
                          <a:lin ang="5400000" scaled="0"/>
                        </a:gradFill>
                        <a:latin typeface="+mn-lt"/>
                        <a:ea typeface="Segoe UI" pitchFamily="34" charset="0"/>
                        <a:cs typeface="Segoe UI" pitchFamily="34" charset="0"/>
                      </a:endParaRPr>
                    </a:p>
                  </a:txBody>
                  <a:tcPr marL="67232" marR="67232" marT="33616" marB="33616" anchor="ctr" anchorCtr="1"/>
                </a:tc>
              </a:tr>
              <a:tr h="684452">
                <a:tc>
                  <a:txBody>
                    <a:bodyPr/>
                    <a:lstStyle/>
                    <a:p>
                      <a:pPr marL="0" algn="l" defTabSz="914400" rtl="0" eaLnBrk="1" fontAlgn="b" latinLnBrk="0" hangingPunct="1"/>
                      <a:r>
                        <a:rPr lang="en-US" sz="1400" b="1" u="none" strike="noStrike" kern="1200" dirty="0" smtClean="0">
                          <a:ln>
                            <a:noFill/>
                          </a:ln>
                        </a:rPr>
                        <a:t>WS-Federation 1.3</a:t>
                      </a:r>
                      <a:endParaRPr lang="en-US" sz="1400" b="1" u="none" strike="noStrike" kern="1200" dirty="0" smtClean="0">
                        <a:ln>
                          <a:noFill/>
                        </a:ln>
                        <a:gradFill>
                          <a:gsLst>
                            <a:gs pos="0">
                              <a:srgbClr val="FFFFFF"/>
                            </a:gs>
                            <a:gs pos="100000">
                              <a:srgbClr val="FFFFFF"/>
                            </a:gs>
                          </a:gsLst>
                          <a:lin ang="5400000" scaled="0"/>
                        </a:gradFill>
                        <a:latin typeface="+mn-lt"/>
                      </a:endParaRPr>
                    </a:p>
                  </a:txBody>
                  <a:tcPr marL="67232" marR="67232" marT="33616" marB="33616" anchor="ctr"/>
                </a:tc>
                <a:tc>
                  <a:txBody>
                    <a:bodyPr/>
                    <a:lstStyle/>
                    <a:p>
                      <a:pPr marL="0" algn="l" defTabSz="914363" rtl="0" eaLnBrk="1" latinLnBrk="0" hangingPunct="1"/>
                      <a:r>
                        <a:rPr lang="en-US" sz="1400" u="none" strike="noStrike" kern="1200" dirty="0" smtClean="0"/>
                        <a:t>Web application authentication</a:t>
                      </a:r>
                    </a:p>
                    <a:p>
                      <a:pPr marL="0" algn="l" defTabSz="914363" rtl="0" eaLnBrk="1" latinLnBrk="0" hangingPunct="1"/>
                      <a:endParaRPr lang="en-US" sz="1400" b="0" u="none" strike="noStrike" kern="1200" dirty="0">
                        <a:gradFill>
                          <a:gsLst>
                            <a:gs pos="100000">
                              <a:schemeClr val="tx1"/>
                            </a:gs>
                            <a:gs pos="0">
                              <a:schemeClr val="tx1"/>
                            </a:gs>
                          </a:gsLst>
                          <a:lin ang="5400000" scaled="0"/>
                        </a:gradFill>
                        <a:latin typeface="+mn-lt"/>
                        <a:ea typeface="Segoe UI" pitchFamily="34" charset="0"/>
                        <a:cs typeface="Segoe UI" pitchFamily="34" charset="0"/>
                      </a:endParaRPr>
                    </a:p>
                  </a:txBody>
                  <a:tcPr marL="67232" marR="67232" marT="33616" marB="33616" anchor="ctr" anchorCtr="1"/>
                </a:tc>
                <a:tc>
                  <a:txBody>
                    <a:bodyPr/>
                    <a:lstStyle/>
                    <a:p>
                      <a:pPr marL="0" algn="l" defTabSz="914363" rtl="0" eaLnBrk="1" latinLnBrk="0" hangingPunct="1"/>
                      <a:r>
                        <a:rPr lang="en-US" sz="1400" u="none" strike="noStrike" kern="1200" dirty="0" smtClean="0"/>
                        <a:t>SAML 1.1 token format</a:t>
                      </a:r>
                    </a:p>
                    <a:p>
                      <a:pPr marL="0" algn="l" defTabSz="914363" rtl="0" eaLnBrk="1" latinLnBrk="0" hangingPunct="1"/>
                      <a:r>
                        <a:rPr lang="en-US" sz="1400" u="none" strike="noStrike" kern="1200" dirty="0" smtClean="0"/>
                        <a:t>Used with Office 365 Services</a:t>
                      </a:r>
                    </a:p>
                    <a:p>
                      <a:pPr marL="0" algn="l" defTabSz="914363" rtl="0" eaLnBrk="1" latinLnBrk="0" hangingPunct="1"/>
                      <a:endParaRPr lang="en-US" sz="1400" b="0" u="none" strike="noStrike" kern="1200" dirty="0">
                        <a:gradFill>
                          <a:gsLst>
                            <a:gs pos="100000">
                              <a:schemeClr val="tx1"/>
                            </a:gs>
                            <a:gs pos="0">
                              <a:schemeClr val="tx1"/>
                            </a:gs>
                          </a:gsLst>
                          <a:lin ang="5400000" scaled="0"/>
                        </a:gradFill>
                        <a:latin typeface="+mn-lt"/>
                        <a:ea typeface="Segoe UI" pitchFamily="34" charset="0"/>
                        <a:cs typeface="Segoe UI" pitchFamily="34" charset="0"/>
                      </a:endParaRPr>
                    </a:p>
                  </a:txBody>
                  <a:tcPr marL="67232" marR="67232" marT="33616" marB="33616" anchor="ctr" anchorCtr="1"/>
                </a:tc>
              </a:tr>
            </a:tbl>
          </a:graphicData>
        </a:graphic>
      </p:graphicFrame>
    </p:spTree>
    <p:extLst>
      <p:ext uri="{BB962C8B-B14F-4D97-AF65-F5344CB8AC3E}">
        <p14:creationId xmlns:p14="http://schemas.microsoft.com/office/powerpoint/2010/main" val="318659022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28600" y="879998"/>
            <a:ext cx="8740775" cy="1535113"/>
          </a:xfrm>
        </p:spPr>
        <p:txBody>
          <a:bodyPr/>
          <a:lstStyle/>
          <a:p>
            <a:r>
              <a:rPr lang="en-US" dirty="0" smtClean="0"/>
              <a:t>Makes it easy to add authentication using Windows Azure AD</a:t>
            </a:r>
          </a:p>
          <a:p>
            <a:r>
              <a:rPr lang="en-US" dirty="0" smtClean="0"/>
              <a:t>Takes advantage of OAuth2 code grant </a:t>
            </a:r>
          </a:p>
          <a:p>
            <a:r>
              <a:rPr lang="en-US" dirty="0" smtClean="0"/>
              <a:t>Packaged as a Windows Runtime Component (</a:t>
            </a:r>
            <a:r>
              <a:rPr lang="en-US" dirty="0" err="1" smtClean="0"/>
              <a:t>WinRT</a:t>
            </a:r>
            <a:r>
              <a:rPr lang="en-US" dirty="0" smtClean="0"/>
              <a:t> for store apps)</a:t>
            </a:r>
          </a:p>
          <a:p>
            <a:pPr lvl="1"/>
            <a:r>
              <a:rPr lang="en-US" dirty="0" smtClean="0"/>
              <a:t>Available to both XAML and JavaScript apps</a:t>
            </a:r>
          </a:p>
          <a:p>
            <a:r>
              <a:rPr lang="en-US" dirty="0" smtClean="0"/>
              <a:t>Wraps </a:t>
            </a:r>
            <a:r>
              <a:rPr lang="en-US" dirty="0" err="1" smtClean="0"/>
              <a:t>WebAuthenticationBroker</a:t>
            </a:r>
            <a:r>
              <a:rPr lang="en-US" dirty="0" smtClean="0"/>
              <a:t> </a:t>
            </a:r>
          </a:p>
          <a:p>
            <a:pPr lvl="1"/>
            <a:r>
              <a:rPr lang="en-US" dirty="0" smtClean="0"/>
              <a:t>Web-based authentication flows and single sign on across trusted apps</a:t>
            </a:r>
          </a:p>
          <a:p>
            <a:r>
              <a:rPr lang="en-US" dirty="0" smtClean="0"/>
              <a:t>Uses </a:t>
            </a:r>
            <a:r>
              <a:rPr lang="en-US" dirty="0" err="1" smtClean="0"/>
              <a:t>CredentialVault</a:t>
            </a:r>
            <a:endParaRPr lang="en-US" dirty="0" smtClean="0"/>
          </a:p>
          <a:p>
            <a:pPr lvl="1"/>
            <a:r>
              <a:rPr lang="en-US" dirty="0" smtClean="0"/>
              <a:t>Persistent token caching, automatic token refreshing and roaming</a:t>
            </a:r>
            <a:endParaRPr lang="en-US" dirty="0"/>
          </a:p>
        </p:txBody>
      </p:sp>
      <p:sp>
        <p:nvSpPr>
          <p:cNvPr id="2" name="Title 1"/>
          <p:cNvSpPr>
            <a:spLocks noGrp="1"/>
          </p:cNvSpPr>
          <p:nvPr>
            <p:ph type="title" idx="4294967295"/>
          </p:nvPr>
        </p:nvSpPr>
        <p:spPr>
          <a:xfrm>
            <a:off x="401638" y="217488"/>
            <a:ext cx="8742362" cy="674687"/>
          </a:xfrm>
        </p:spPr>
        <p:txBody>
          <a:bodyPr/>
          <a:lstStyle/>
          <a:p>
            <a:r>
              <a:rPr lang="en-US" smtClean="0"/>
              <a:t>Windows Azure Authentication Library</a:t>
            </a:r>
            <a:endParaRPr lang="en-US" dirty="0"/>
          </a:p>
        </p:txBody>
      </p:sp>
    </p:spTree>
    <p:extLst>
      <p:ext uri="{BB962C8B-B14F-4D97-AF65-F5344CB8AC3E}">
        <p14:creationId xmlns:p14="http://schemas.microsoft.com/office/powerpoint/2010/main" val="121816771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28600" y="1200150"/>
            <a:ext cx="8740775" cy="3270250"/>
          </a:xfrm>
        </p:spPr>
        <p:txBody>
          <a:bodyPr/>
          <a:lstStyle/>
          <a:p>
            <a:pPr marL="514350" indent="-514350">
              <a:buFont typeface="+mj-lt"/>
              <a:buAutoNum type="arabicPeriod"/>
            </a:pPr>
            <a:r>
              <a:rPr lang="en-US" dirty="0" smtClean="0"/>
              <a:t>Create the directory in Windows Azure</a:t>
            </a:r>
          </a:p>
          <a:p>
            <a:pPr marL="514350" indent="-514350">
              <a:buFont typeface="+mj-lt"/>
              <a:buAutoNum type="arabicPeriod"/>
            </a:pPr>
            <a:r>
              <a:rPr lang="en-US" dirty="0" smtClean="0"/>
              <a:t>Add users (or import via sync from on-</a:t>
            </a:r>
            <a:r>
              <a:rPr lang="en-US" dirty="0" err="1" smtClean="0"/>
              <a:t>prem</a:t>
            </a:r>
            <a:r>
              <a:rPr lang="en-US" dirty="0" smtClean="0"/>
              <a:t> AD)</a:t>
            </a:r>
          </a:p>
          <a:p>
            <a:pPr marL="514350" indent="-514350">
              <a:buFont typeface="+mj-lt"/>
              <a:buAutoNum type="arabicPeriod"/>
            </a:pPr>
            <a:r>
              <a:rPr lang="en-US" dirty="0" smtClean="0"/>
              <a:t>Create a service application in WAAD</a:t>
            </a:r>
          </a:p>
          <a:p>
            <a:pPr marL="514350" indent="-514350">
              <a:buFont typeface="+mj-lt"/>
              <a:buAutoNum type="arabicPeriod"/>
            </a:pPr>
            <a:r>
              <a:rPr lang="en-US" dirty="0" smtClean="0"/>
              <a:t>Update the WCF service using the service application settings</a:t>
            </a:r>
          </a:p>
          <a:p>
            <a:pPr lvl="1"/>
            <a:r>
              <a:rPr lang="en-US" dirty="0" smtClean="0"/>
              <a:t>It must verify authorization tokens when present in the header</a:t>
            </a:r>
          </a:p>
          <a:p>
            <a:pPr lvl="1"/>
            <a:r>
              <a:rPr lang="en-US" dirty="0" smtClean="0"/>
              <a:t>It must return a proper “Unauthorized” with a pointer to the correct login page when a token header is not present</a:t>
            </a:r>
          </a:p>
        </p:txBody>
      </p:sp>
      <p:sp>
        <p:nvSpPr>
          <p:cNvPr id="2" name="Title 1"/>
          <p:cNvSpPr>
            <a:spLocks noGrp="1"/>
          </p:cNvSpPr>
          <p:nvPr>
            <p:ph type="title" idx="4294967295"/>
          </p:nvPr>
        </p:nvSpPr>
        <p:spPr>
          <a:xfrm>
            <a:off x="401638" y="217488"/>
            <a:ext cx="8742362" cy="674687"/>
          </a:xfrm>
        </p:spPr>
        <p:txBody>
          <a:bodyPr/>
          <a:lstStyle/>
          <a:p>
            <a:r>
              <a:rPr lang="en-US" dirty="0" smtClean="0"/>
              <a:t>Secure WCF service with WAAD</a:t>
            </a:r>
            <a:endParaRPr lang="en-US" dirty="0"/>
          </a:p>
        </p:txBody>
      </p:sp>
    </p:spTree>
    <p:extLst>
      <p:ext uri="{BB962C8B-B14F-4D97-AF65-F5344CB8AC3E}">
        <p14:creationId xmlns:p14="http://schemas.microsoft.com/office/powerpoint/2010/main" val="400574994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28600" y="1123950"/>
            <a:ext cx="8740775" cy="2876550"/>
          </a:xfrm>
        </p:spPr>
        <p:txBody>
          <a:bodyPr/>
          <a:lstStyle/>
          <a:p>
            <a:pPr marL="514350" indent="-514350">
              <a:buFont typeface="+mj-lt"/>
              <a:buAutoNum type="arabicPeriod" startAt="5"/>
            </a:pPr>
            <a:r>
              <a:rPr lang="en-US" dirty="0" smtClean="0"/>
              <a:t>Create a client application in WAAD and allow it access to the service application’s API</a:t>
            </a:r>
          </a:p>
          <a:p>
            <a:pPr marL="514350" indent="-514350">
              <a:buFont typeface="+mj-lt"/>
              <a:buAutoNum type="arabicPeriod" startAt="5"/>
            </a:pPr>
            <a:r>
              <a:rPr lang="en-US" dirty="0" smtClean="0"/>
              <a:t>Update the WPF app to use the AD library with the client application settings</a:t>
            </a:r>
          </a:p>
          <a:p>
            <a:pPr lvl="1"/>
            <a:r>
              <a:rPr lang="en-US" dirty="0" smtClean="0"/>
              <a:t>This provides all necessary authorization UI and simplifies the access to acquiring the token in code</a:t>
            </a:r>
          </a:p>
          <a:p>
            <a:pPr marL="514350" indent="-514350">
              <a:buFont typeface="+mj-lt"/>
              <a:buAutoNum type="arabicPeriod" startAt="5"/>
            </a:pPr>
            <a:r>
              <a:rPr lang="en-US" dirty="0" smtClean="0"/>
              <a:t>Verify the authorized experience</a:t>
            </a:r>
          </a:p>
        </p:txBody>
      </p:sp>
      <p:sp>
        <p:nvSpPr>
          <p:cNvPr id="2" name="Title 1"/>
          <p:cNvSpPr>
            <a:spLocks noGrp="1"/>
          </p:cNvSpPr>
          <p:nvPr>
            <p:ph type="title" idx="4294967295"/>
          </p:nvPr>
        </p:nvSpPr>
        <p:spPr>
          <a:xfrm>
            <a:off x="401638" y="217488"/>
            <a:ext cx="8742362" cy="674687"/>
          </a:xfrm>
        </p:spPr>
        <p:txBody>
          <a:bodyPr/>
          <a:lstStyle/>
          <a:p>
            <a:r>
              <a:rPr lang="en-US" smtClean="0"/>
              <a:t>Secure WCF service with WAAD</a:t>
            </a:r>
            <a:endParaRPr lang="en-US" dirty="0"/>
          </a:p>
        </p:txBody>
      </p:sp>
    </p:spTree>
    <p:extLst>
      <p:ext uri="{BB962C8B-B14F-4D97-AF65-F5344CB8AC3E}">
        <p14:creationId xmlns:p14="http://schemas.microsoft.com/office/powerpoint/2010/main" val="274310421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563688"/>
            <a:ext cx="8740775" cy="1346200"/>
          </a:xfrm>
          <a:prstGeom prst="rect">
            <a:avLst/>
          </a:prstGeom>
        </p:spPr>
        <p:txBody>
          <a:bodyPr/>
          <a:lstStyle/>
          <a:p>
            <a:r>
              <a:rPr lang="en-US" sz="6000" dirty="0" smtClean="0">
                <a:solidFill>
                  <a:schemeClr val="bg1"/>
                </a:solidFill>
                <a:latin typeface="Segoe UI Light" pitchFamily="34" charset="0"/>
              </a:rPr>
              <a:t>Windows Azure </a:t>
            </a:r>
            <a:br>
              <a:rPr lang="en-US" sz="6000" dirty="0" smtClean="0">
                <a:solidFill>
                  <a:schemeClr val="bg1"/>
                </a:solidFill>
                <a:latin typeface="Segoe UI Light" pitchFamily="34" charset="0"/>
              </a:rPr>
            </a:br>
            <a:r>
              <a:rPr lang="en-US" sz="6000" dirty="0" smtClean="0">
                <a:solidFill>
                  <a:schemeClr val="bg1"/>
                </a:solidFill>
                <a:latin typeface="Segoe UI Light" pitchFamily="34" charset="0"/>
              </a:rPr>
              <a:t>Service Bus</a:t>
            </a:r>
            <a:endParaRPr lang="en-US" sz="6000" dirty="0">
              <a:solidFill>
                <a:schemeClr val="bg1"/>
              </a:solidFill>
              <a:latin typeface="Segoe UI Light" pitchFamily="34" charset="0"/>
            </a:endParaRPr>
          </a:p>
        </p:txBody>
      </p:sp>
    </p:spTree>
    <p:extLst>
      <p:ext uri="{BB962C8B-B14F-4D97-AF65-F5344CB8AC3E}">
        <p14:creationId xmlns:p14="http://schemas.microsoft.com/office/powerpoint/2010/main" val="2959649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Hybrid application needs</a:t>
            </a:r>
            <a:endParaRPr lang="en-US" dirty="0"/>
          </a:p>
        </p:txBody>
      </p:sp>
      <p:sp>
        <p:nvSpPr>
          <p:cNvPr id="5" name="Rectangle 4"/>
          <p:cNvSpPr>
            <a:spLocks noChangeAspect="1"/>
          </p:cNvSpPr>
          <p:nvPr/>
        </p:nvSpPr>
        <p:spPr bwMode="auto">
          <a:xfrm>
            <a:off x="1326714" y="1381210"/>
            <a:ext cx="947625" cy="24399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5967" tIns="27980" rIns="55967" bIns="27980" numCol="1" rtlCol="0" anchor="ctr" anchorCtr="0" compatLnSpc="1">
            <a:prstTxWarp prst="textNoShape">
              <a:avLst/>
            </a:prstTxWarp>
          </a:bodyPr>
          <a:lstStyle/>
          <a:p>
            <a:pPr algn="ctr" defTabSz="559463" fontAlgn="base">
              <a:spcBef>
                <a:spcPct val="0"/>
              </a:spcBef>
              <a:spcAft>
                <a:spcPct val="0"/>
              </a:spcAft>
            </a:pPr>
            <a:r>
              <a:rPr lang="en-US" sz="1226" dirty="0">
                <a:gradFill>
                  <a:gsLst>
                    <a:gs pos="0">
                      <a:srgbClr val="FFFFFF"/>
                    </a:gs>
                    <a:gs pos="100000">
                      <a:srgbClr val="FFFFFF"/>
                    </a:gs>
                  </a:gsLst>
                  <a:lin ang="5400000" scaled="0"/>
                </a:gradFill>
                <a:latin typeface="+mj-lt"/>
              </a:rPr>
              <a:t>CLOUD</a:t>
            </a:r>
          </a:p>
        </p:txBody>
      </p:sp>
      <p:sp>
        <p:nvSpPr>
          <p:cNvPr id="6" name="Rectangle 5"/>
          <p:cNvSpPr>
            <a:spLocks noChangeAspect="1"/>
          </p:cNvSpPr>
          <p:nvPr/>
        </p:nvSpPr>
        <p:spPr bwMode="auto">
          <a:xfrm>
            <a:off x="6598327" y="1381210"/>
            <a:ext cx="946849" cy="243996"/>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5967" tIns="27980" rIns="55967" bIns="27980" numCol="1" rtlCol="0" anchor="ctr" anchorCtr="0" compatLnSpc="1">
            <a:prstTxWarp prst="textNoShape">
              <a:avLst/>
            </a:prstTxWarp>
          </a:bodyPr>
          <a:lstStyle/>
          <a:p>
            <a:pPr algn="ctr" defTabSz="559463" fontAlgn="base">
              <a:spcBef>
                <a:spcPct val="0"/>
              </a:spcBef>
              <a:spcAft>
                <a:spcPct val="0"/>
              </a:spcAft>
            </a:pPr>
            <a:r>
              <a:rPr lang="en-US" sz="1226" dirty="0">
                <a:solidFill>
                  <a:srgbClr val="FFFFFF">
                    <a:alpha val="99000"/>
                  </a:srgbClr>
                </a:solidFill>
                <a:latin typeface="+mj-lt"/>
              </a:rPr>
              <a:t>ON PREM</a:t>
            </a:r>
            <a:endParaRPr lang="en-US" sz="1226" dirty="0">
              <a:gradFill>
                <a:gsLst>
                  <a:gs pos="0">
                    <a:srgbClr val="FFFFFF"/>
                  </a:gs>
                  <a:gs pos="100000">
                    <a:srgbClr val="FFFFFF"/>
                  </a:gs>
                </a:gsLst>
                <a:lin ang="5400000" scaled="0"/>
              </a:gradFill>
              <a:latin typeface="+mj-lt"/>
            </a:endParaRPr>
          </a:p>
        </p:txBody>
      </p:sp>
      <p:sp>
        <p:nvSpPr>
          <p:cNvPr id="8" name="Freeform 7"/>
          <p:cNvSpPr/>
          <p:nvPr/>
        </p:nvSpPr>
        <p:spPr>
          <a:xfrm rot="5400000">
            <a:off x="1609772" y="2505103"/>
            <a:ext cx="378740" cy="94762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1866702" tIns="23333" rIns="46665" bIns="23333" rtlCol="0" anchor="ctr"/>
          <a:lstStyle/>
          <a:p>
            <a:pPr marL="234699" indent="-234699" defTabSz="466145">
              <a:lnSpc>
                <a:spcPct val="90000"/>
              </a:lnSpc>
              <a:spcBef>
                <a:spcPct val="20000"/>
              </a:spcBef>
              <a:buSzPct val="90000"/>
              <a:buBlip>
                <a:blip r:embed="rId3"/>
              </a:buBlip>
            </a:pPr>
            <a:endParaRPr lang="en-US" sz="1226" dirty="0">
              <a:gradFill>
                <a:gsLst>
                  <a:gs pos="0">
                    <a:prstClr val="white"/>
                  </a:gs>
                  <a:gs pos="86000">
                    <a:prstClr val="white"/>
                  </a:gs>
                </a:gsLst>
                <a:lin ang="5400000" scaled="0"/>
              </a:gradFill>
              <a:latin typeface="+mj-lt"/>
            </a:endParaRPr>
          </a:p>
        </p:txBody>
      </p:sp>
      <p:sp>
        <p:nvSpPr>
          <p:cNvPr id="9" name="Freeform 8"/>
          <p:cNvSpPr/>
          <p:nvPr/>
        </p:nvSpPr>
        <p:spPr>
          <a:xfrm rot="5400000">
            <a:off x="6882001" y="2506088"/>
            <a:ext cx="378740" cy="94762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1866702" tIns="23333" rIns="46665" bIns="23333" rtlCol="0" anchor="ctr"/>
          <a:lstStyle/>
          <a:p>
            <a:pPr marL="234699" indent="-234699" defTabSz="466145">
              <a:lnSpc>
                <a:spcPct val="90000"/>
              </a:lnSpc>
              <a:spcBef>
                <a:spcPct val="20000"/>
              </a:spcBef>
              <a:buSzPct val="90000"/>
              <a:buBlip>
                <a:blip r:embed="rId3"/>
              </a:buBlip>
            </a:pPr>
            <a:endParaRPr lang="en-US" sz="1226" dirty="0">
              <a:gradFill>
                <a:gsLst>
                  <a:gs pos="0">
                    <a:prstClr val="white"/>
                  </a:gs>
                  <a:gs pos="86000">
                    <a:prstClr val="white"/>
                  </a:gs>
                </a:gsLst>
                <a:lin ang="5400000" scaled="0"/>
              </a:gradFill>
              <a:latin typeface="+mj-lt"/>
            </a:endParaRPr>
          </a:p>
        </p:txBody>
      </p:sp>
      <p:sp>
        <p:nvSpPr>
          <p:cNvPr id="10" name="Rectangle 9"/>
          <p:cNvSpPr/>
          <p:nvPr/>
        </p:nvSpPr>
        <p:spPr>
          <a:xfrm>
            <a:off x="2269559" y="2793433"/>
            <a:ext cx="4327991" cy="496430"/>
          </a:xfrm>
          <a:prstGeom prst="rect">
            <a:avLst/>
          </a:prstGeom>
        </p:spPr>
        <p:txBody>
          <a:bodyPr wrap="square" lIns="74686" tIns="37344" rIns="74686" bIns="37344">
            <a:spAutoFit/>
          </a:bodyPr>
          <a:lstStyle/>
          <a:p>
            <a:pPr algn="ctr" defTabSz="466223" fontAlgn="base">
              <a:lnSpc>
                <a:spcPct val="80000"/>
              </a:lnSpc>
            </a:pPr>
            <a:r>
              <a:rPr lang="en-US" sz="1324" dirty="0">
                <a:solidFill>
                  <a:schemeClr val="tx1">
                    <a:alpha val="99000"/>
                  </a:schemeClr>
                </a:solidFill>
                <a:latin typeface="+mj-lt"/>
              </a:rPr>
              <a:t>Application-Layer </a:t>
            </a:r>
          </a:p>
          <a:p>
            <a:pPr algn="ctr" defTabSz="466223" fontAlgn="base">
              <a:lnSpc>
                <a:spcPct val="80000"/>
              </a:lnSpc>
            </a:pPr>
            <a:r>
              <a:rPr lang="en-US" sz="1324" dirty="0">
                <a:solidFill>
                  <a:schemeClr val="tx1">
                    <a:alpha val="99000"/>
                  </a:schemeClr>
                </a:solidFill>
                <a:latin typeface="+mj-lt"/>
              </a:rPr>
              <a:t>Services/Messaging &amp; Identity </a:t>
            </a:r>
          </a:p>
          <a:p>
            <a:pPr algn="ctr" defTabSz="466223" fontAlgn="base">
              <a:lnSpc>
                <a:spcPct val="80000"/>
              </a:lnSpc>
            </a:pPr>
            <a:r>
              <a:rPr lang="en-US" sz="772" dirty="0">
                <a:solidFill>
                  <a:schemeClr val="tx1">
                    <a:alpha val="99000"/>
                  </a:schemeClr>
                </a:solidFill>
                <a:latin typeface="+mj-lt"/>
              </a:rPr>
              <a:t>Service Bus &amp; Windows Azure Active Directory</a:t>
            </a:r>
          </a:p>
        </p:txBody>
      </p:sp>
      <p:cxnSp>
        <p:nvCxnSpPr>
          <p:cNvPr id="11" name="Straight Connector 10"/>
          <p:cNvCxnSpPr/>
          <p:nvPr/>
        </p:nvCxnSpPr>
        <p:spPr>
          <a:xfrm>
            <a:off x="5527286" y="2974508"/>
            <a:ext cx="1156706" cy="0"/>
          </a:xfrm>
          <a:prstGeom prst="line">
            <a:avLst/>
          </a:prstGeom>
          <a:ln w="38100">
            <a:gradFill>
              <a:gsLst>
                <a:gs pos="0">
                  <a:schemeClr val="accent2">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92051" y="2978914"/>
            <a:ext cx="590779" cy="0"/>
          </a:xfrm>
          <a:prstGeom prst="line">
            <a:avLst/>
          </a:prstGeom>
          <a:ln w="38100">
            <a:gradFill>
              <a:gsLst>
                <a:gs pos="0">
                  <a:schemeClr val="accent5">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bwMode="black">
          <a:xfrm>
            <a:off x="1623589" y="2862074"/>
            <a:ext cx="287240" cy="233683"/>
            <a:chOff x="5184775" y="225425"/>
            <a:chExt cx="1500188" cy="1220788"/>
          </a:xfrm>
          <a:solidFill>
            <a:srgbClr val="FFFFFF"/>
          </a:solidFill>
        </p:grpSpPr>
        <p:sp>
          <p:nvSpPr>
            <p:cNvPr id="1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6027" tIns="28013" rIns="56027" bIns="28013" numCol="1" anchor="t" anchorCtr="0" compatLnSpc="1">
              <a:prstTxWarp prst="textNoShape">
                <a:avLst/>
              </a:prstTxWarp>
            </a:bodyPr>
            <a:lstStyle/>
            <a:p>
              <a:pPr defTabSz="671245"/>
              <a:endParaRPr lang="en-US" sz="980">
                <a:solidFill>
                  <a:srgbClr val="FFFFFF"/>
                </a:solidFill>
                <a:latin typeface="+mj-lt"/>
              </a:endParaRPr>
            </a:p>
          </p:txBody>
        </p:sp>
        <p:sp>
          <p:nvSpPr>
            <p:cNvPr id="1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6027" tIns="28013" rIns="56027" bIns="28013" numCol="1" anchor="t" anchorCtr="0" compatLnSpc="1">
              <a:prstTxWarp prst="textNoShape">
                <a:avLst/>
              </a:prstTxWarp>
            </a:bodyPr>
            <a:lstStyle/>
            <a:p>
              <a:pPr defTabSz="671245"/>
              <a:endParaRPr lang="en-US" sz="980">
                <a:solidFill>
                  <a:srgbClr val="FFFFFF"/>
                </a:solidFill>
                <a:latin typeface="+mj-lt"/>
              </a:endParaRPr>
            </a:p>
          </p:txBody>
        </p:sp>
        <p:sp>
          <p:nvSpPr>
            <p:cNvPr id="2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6027" tIns="28013" rIns="56027" bIns="28013" numCol="1" anchor="t" anchorCtr="0" compatLnSpc="1">
              <a:prstTxWarp prst="textNoShape">
                <a:avLst/>
              </a:prstTxWarp>
            </a:bodyPr>
            <a:lstStyle/>
            <a:p>
              <a:pPr defTabSz="671245"/>
              <a:endParaRPr lang="en-US" sz="980">
                <a:solidFill>
                  <a:srgbClr val="FFFFFF"/>
                </a:solidFill>
                <a:latin typeface="+mj-lt"/>
              </a:endParaRPr>
            </a:p>
          </p:txBody>
        </p:sp>
      </p:grpSp>
      <p:grpSp>
        <p:nvGrpSpPr>
          <p:cNvPr id="14" name="Group 13"/>
          <p:cNvGrpSpPr/>
          <p:nvPr/>
        </p:nvGrpSpPr>
        <p:grpSpPr bwMode="black">
          <a:xfrm>
            <a:off x="6909023" y="2863059"/>
            <a:ext cx="287240" cy="233683"/>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6027" tIns="28013" rIns="56027" bIns="28013" numCol="1" anchor="t" anchorCtr="0" compatLnSpc="1">
              <a:prstTxWarp prst="textNoShape">
                <a:avLst/>
              </a:prstTxWarp>
            </a:bodyPr>
            <a:lstStyle/>
            <a:p>
              <a:pPr defTabSz="671245"/>
              <a:endParaRPr lang="en-US" sz="980">
                <a:solidFill>
                  <a:srgbClr val="FFFFFF"/>
                </a:solidFill>
                <a:latin typeface="+mj-lt"/>
              </a:endParaRPr>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6027" tIns="28013" rIns="56027" bIns="28013" numCol="1" anchor="t" anchorCtr="0" compatLnSpc="1">
              <a:prstTxWarp prst="textNoShape">
                <a:avLst/>
              </a:prstTxWarp>
            </a:bodyPr>
            <a:lstStyle/>
            <a:p>
              <a:pPr defTabSz="671245"/>
              <a:endParaRPr lang="en-US" sz="980">
                <a:solidFill>
                  <a:srgbClr val="FFFFFF"/>
                </a:solidFill>
                <a:latin typeface="+mj-lt"/>
              </a:endParaRPr>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6027" tIns="28013" rIns="56027" bIns="28013" numCol="1" anchor="t" anchorCtr="0" compatLnSpc="1">
              <a:prstTxWarp prst="textNoShape">
                <a:avLst/>
              </a:prstTxWarp>
            </a:bodyPr>
            <a:lstStyle/>
            <a:p>
              <a:pPr defTabSz="671245"/>
              <a:endParaRPr lang="en-US" sz="980">
                <a:solidFill>
                  <a:srgbClr val="FFFFFF"/>
                </a:solidFill>
                <a:latin typeface="+mj-lt"/>
              </a:endParaRPr>
            </a:p>
          </p:txBody>
        </p:sp>
      </p:grpSp>
      <p:sp>
        <p:nvSpPr>
          <p:cNvPr id="22" name="Freeform 21"/>
          <p:cNvSpPr/>
          <p:nvPr/>
        </p:nvSpPr>
        <p:spPr>
          <a:xfrm rot="5400000">
            <a:off x="6881993" y="1701323"/>
            <a:ext cx="378740" cy="94762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1866702" tIns="23333" rIns="46665" bIns="23333" rtlCol="0" anchor="ctr"/>
          <a:lstStyle/>
          <a:p>
            <a:pPr marL="234699" indent="-234699" defTabSz="466145">
              <a:lnSpc>
                <a:spcPct val="90000"/>
              </a:lnSpc>
              <a:spcBef>
                <a:spcPct val="20000"/>
              </a:spcBef>
              <a:buSzPct val="90000"/>
              <a:buBlip>
                <a:blip r:embed="rId3"/>
              </a:buBlip>
            </a:pPr>
            <a:endParaRPr lang="en-US" sz="1226" dirty="0">
              <a:gradFill>
                <a:gsLst>
                  <a:gs pos="0">
                    <a:prstClr val="white"/>
                  </a:gs>
                  <a:gs pos="86000">
                    <a:prstClr val="white"/>
                  </a:gs>
                </a:gsLst>
                <a:lin ang="5400000" scaled="0"/>
              </a:gradFill>
              <a:latin typeface="+mj-lt"/>
            </a:endParaRPr>
          </a:p>
        </p:txBody>
      </p:sp>
      <p:sp>
        <p:nvSpPr>
          <p:cNvPr id="23" name="Freeform 22"/>
          <p:cNvSpPr/>
          <p:nvPr/>
        </p:nvSpPr>
        <p:spPr>
          <a:xfrm rot="5400000">
            <a:off x="1609777" y="1700338"/>
            <a:ext cx="378719" cy="94762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1866702" tIns="23333" rIns="46665" bIns="23333" rtlCol="0" anchor="ctr"/>
          <a:lstStyle/>
          <a:p>
            <a:pPr marL="234699" indent="-234699" defTabSz="466145">
              <a:lnSpc>
                <a:spcPct val="90000"/>
              </a:lnSpc>
              <a:spcBef>
                <a:spcPct val="20000"/>
              </a:spcBef>
              <a:buSzPct val="90000"/>
              <a:buBlip>
                <a:blip r:embed="rId3"/>
              </a:buBlip>
            </a:pPr>
            <a:endParaRPr lang="en-US" sz="1226" dirty="0">
              <a:gradFill>
                <a:gsLst>
                  <a:gs pos="0">
                    <a:prstClr val="white"/>
                  </a:gs>
                  <a:gs pos="86000">
                    <a:prstClr val="white"/>
                  </a:gs>
                </a:gsLst>
                <a:lin ang="5400000" scaled="0"/>
              </a:gradFill>
              <a:latin typeface="+mj-lt"/>
            </a:endParaRPr>
          </a:p>
        </p:txBody>
      </p:sp>
      <p:sp>
        <p:nvSpPr>
          <p:cNvPr id="24" name="Rectangle 23"/>
          <p:cNvSpPr/>
          <p:nvPr/>
        </p:nvSpPr>
        <p:spPr>
          <a:xfrm>
            <a:off x="2274340" y="2005393"/>
            <a:ext cx="4323211" cy="356135"/>
          </a:xfrm>
          <a:prstGeom prst="rect">
            <a:avLst/>
          </a:prstGeom>
        </p:spPr>
        <p:txBody>
          <a:bodyPr wrap="square" lIns="74686" tIns="37344" rIns="74686" bIns="37344">
            <a:spAutoFit/>
          </a:bodyPr>
          <a:lstStyle/>
          <a:p>
            <a:pPr algn="ctr" defTabSz="466223" fontAlgn="base">
              <a:lnSpc>
                <a:spcPct val="80000"/>
              </a:lnSpc>
            </a:pPr>
            <a:r>
              <a:rPr lang="en-US" sz="1471" dirty="0">
                <a:solidFill>
                  <a:schemeClr val="tx1">
                    <a:alpha val="99000"/>
                  </a:schemeClr>
                </a:solidFill>
                <a:latin typeface="+mj-lt"/>
              </a:rPr>
              <a:t>Data Synchronization</a:t>
            </a:r>
          </a:p>
          <a:p>
            <a:pPr algn="ctr" defTabSz="466223" fontAlgn="base">
              <a:lnSpc>
                <a:spcPct val="80000"/>
              </a:lnSpc>
            </a:pPr>
            <a:r>
              <a:rPr lang="en-US" sz="809" dirty="0">
                <a:solidFill>
                  <a:schemeClr val="tx1">
                    <a:alpha val="99000"/>
                  </a:schemeClr>
                </a:solidFill>
                <a:latin typeface="+mj-lt"/>
              </a:rPr>
              <a:t>SQL Data Sync</a:t>
            </a:r>
          </a:p>
        </p:txBody>
      </p:sp>
      <p:cxnSp>
        <p:nvCxnSpPr>
          <p:cNvPr id="25" name="Straight Connector 24"/>
          <p:cNvCxnSpPr/>
          <p:nvPr/>
        </p:nvCxnSpPr>
        <p:spPr>
          <a:xfrm>
            <a:off x="5527286" y="2169887"/>
            <a:ext cx="1156706" cy="0"/>
          </a:xfrm>
          <a:prstGeom prst="line">
            <a:avLst/>
          </a:prstGeom>
          <a:ln w="38100">
            <a:gradFill>
              <a:gsLst>
                <a:gs pos="0">
                  <a:schemeClr val="accent2">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192043" y="2174149"/>
            <a:ext cx="590779" cy="0"/>
          </a:xfrm>
          <a:prstGeom prst="line">
            <a:avLst/>
          </a:prstGeom>
          <a:ln w="38100">
            <a:gradFill>
              <a:gsLst>
                <a:gs pos="0">
                  <a:schemeClr val="accent5">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6916830" y="2064668"/>
            <a:ext cx="297100" cy="220932"/>
            <a:chOff x="10155906" y="2935554"/>
            <a:chExt cx="745986" cy="554738"/>
          </a:xfrm>
        </p:grpSpPr>
        <p:pic>
          <p:nvPicPr>
            <p:cNvPr id="31"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0155906" y="2935554"/>
              <a:ext cx="444334" cy="403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2"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0457558" y="3086848"/>
              <a:ext cx="444334" cy="403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28" name="Group 27"/>
          <p:cNvGrpSpPr/>
          <p:nvPr/>
        </p:nvGrpSpPr>
        <p:grpSpPr>
          <a:xfrm>
            <a:off x="1632225" y="2063683"/>
            <a:ext cx="297100" cy="220932"/>
            <a:chOff x="3687523" y="2946854"/>
            <a:chExt cx="745986" cy="554738"/>
          </a:xfrm>
        </p:grpSpPr>
        <p:pic>
          <p:nvPicPr>
            <p:cNvPr id="29"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3687523" y="2946854"/>
              <a:ext cx="444334" cy="403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3989175" y="3098148"/>
              <a:ext cx="444334" cy="403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34" name="Freeform 33"/>
          <p:cNvSpPr/>
          <p:nvPr/>
        </p:nvSpPr>
        <p:spPr>
          <a:xfrm rot="5400000">
            <a:off x="6882002" y="3304374"/>
            <a:ext cx="378740" cy="94762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lumMod val="75000"/>
            </a:schemeClr>
          </a:solidFill>
          <a:ln w="12700" cap="flat" cmpd="thickThin" algn="ctr">
            <a:noFill/>
            <a:prstDash val="solid"/>
          </a:ln>
          <a:effectLst/>
        </p:spPr>
        <p:txBody>
          <a:bodyPr lIns="1866702" tIns="23333" rIns="46665" bIns="23333" rtlCol="0" anchor="ctr"/>
          <a:lstStyle/>
          <a:p>
            <a:pPr marL="234699" indent="-234699" defTabSz="466145">
              <a:lnSpc>
                <a:spcPct val="90000"/>
              </a:lnSpc>
              <a:spcBef>
                <a:spcPct val="20000"/>
              </a:spcBef>
              <a:buSzPct val="90000"/>
              <a:buBlip>
                <a:blip r:embed="rId3"/>
              </a:buBlip>
            </a:pPr>
            <a:endParaRPr lang="en-US" sz="1226" dirty="0">
              <a:gradFill>
                <a:gsLst>
                  <a:gs pos="0">
                    <a:prstClr val="white"/>
                  </a:gs>
                  <a:gs pos="86000">
                    <a:prstClr val="white"/>
                  </a:gs>
                </a:gsLst>
                <a:lin ang="5400000" scaled="0"/>
              </a:gradFill>
              <a:latin typeface="+mj-lt"/>
            </a:endParaRPr>
          </a:p>
        </p:txBody>
      </p:sp>
      <p:sp>
        <p:nvSpPr>
          <p:cNvPr id="35" name="Freeform 34"/>
          <p:cNvSpPr/>
          <p:nvPr/>
        </p:nvSpPr>
        <p:spPr>
          <a:xfrm rot="5400000">
            <a:off x="1609774" y="3303388"/>
            <a:ext cx="378740" cy="94762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lumMod val="75000"/>
            </a:schemeClr>
          </a:solidFill>
          <a:ln w="12700" cap="flat" cmpd="thickThin" algn="ctr">
            <a:noFill/>
            <a:prstDash val="solid"/>
          </a:ln>
          <a:effectLst/>
        </p:spPr>
        <p:txBody>
          <a:bodyPr lIns="1866702" tIns="23333" rIns="46665" bIns="23333" rtlCol="0" anchor="ctr"/>
          <a:lstStyle/>
          <a:p>
            <a:pPr marL="234699" indent="-234699" defTabSz="466145">
              <a:lnSpc>
                <a:spcPct val="90000"/>
              </a:lnSpc>
              <a:spcBef>
                <a:spcPct val="20000"/>
              </a:spcBef>
              <a:buSzPct val="90000"/>
              <a:buBlip>
                <a:blip r:embed="rId3"/>
              </a:buBlip>
            </a:pPr>
            <a:endParaRPr lang="en-US" sz="1226" dirty="0">
              <a:gradFill>
                <a:gsLst>
                  <a:gs pos="0">
                    <a:prstClr val="white"/>
                  </a:gs>
                  <a:gs pos="86000">
                    <a:prstClr val="white"/>
                  </a:gs>
                </a:gsLst>
                <a:lin ang="5400000" scaled="0"/>
              </a:gradFill>
              <a:latin typeface="+mj-lt"/>
            </a:endParaRPr>
          </a:p>
        </p:txBody>
      </p:sp>
      <p:pic>
        <p:nvPicPr>
          <p:cNvPr id="36" name="Picture 6" descr="\\magnum\Projects\Microsoft\Cloud Power FY12\Design\Icons\PNGs\Server_2.png"/>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1556061" y="3605352"/>
            <a:ext cx="223374" cy="223374"/>
          </a:xfrm>
          <a:prstGeom prst="rect">
            <a:avLst/>
          </a:prstGeom>
          <a:noFill/>
        </p:spPr>
      </p:pic>
      <p:sp>
        <p:nvSpPr>
          <p:cNvPr id="37" name="Isosceles Triangle 36"/>
          <p:cNvSpPr/>
          <p:nvPr/>
        </p:nvSpPr>
        <p:spPr bwMode="auto">
          <a:xfrm rot="5668901">
            <a:off x="1733062" y="3656975"/>
            <a:ext cx="120584" cy="176075"/>
          </a:xfrm>
          <a:prstGeom prst="triangle">
            <a:avLst>
              <a:gd name="adj" fmla="val 100000"/>
            </a:avLst>
          </a:prstGeom>
          <a:gradFill>
            <a:gsLst>
              <a:gs pos="0">
                <a:schemeClr val="tx1">
                  <a:alpha val="0"/>
                </a:schemeClr>
              </a:gs>
              <a:gs pos="100000">
                <a:schemeClr val="tx1"/>
              </a:gs>
            </a:gsLst>
            <a:lin ang="5400000" scaled="0"/>
          </a:gradFill>
          <a:ln w="9525" cap="flat" cmpd="sng" algn="ctr">
            <a:noFill/>
            <a:prstDash val="solid"/>
            <a:headEnd type="none" w="med" len="med"/>
            <a:tailEnd type="none" w="med" len="med"/>
          </a:ln>
          <a:effectLst/>
        </p:spPr>
        <p:txBody>
          <a:bodyPr vert="horz" wrap="square" lIns="56024" tIns="28012" rIns="56024" bIns="28012" numCol="1" rtlCol="0" anchor="ctr" anchorCtr="0" compatLnSpc="1">
            <a:prstTxWarp prst="textNoShape">
              <a:avLst/>
            </a:prstTxWarp>
          </a:bodyPr>
          <a:lstStyle/>
          <a:p>
            <a:pPr algn="ctr" defTabSz="559463">
              <a:defRPr/>
            </a:pPr>
            <a:endParaRPr lang="en-US" sz="1103" kern="0">
              <a:gradFill>
                <a:gsLst>
                  <a:gs pos="0">
                    <a:srgbClr val="FF0097">
                      <a:lumMod val="40000"/>
                      <a:lumOff val="60000"/>
                    </a:srgbClr>
                  </a:gs>
                  <a:gs pos="100000">
                    <a:srgbClr val="0071BC">
                      <a:lumMod val="60000"/>
                      <a:lumOff val="40000"/>
                    </a:srgbClr>
                  </a:gs>
                </a:gsLst>
                <a:lin ang="5400000" scaled="0"/>
              </a:gradFill>
              <a:latin typeface="+mj-lt"/>
            </a:endParaRPr>
          </a:p>
        </p:txBody>
      </p:sp>
      <p:pic>
        <p:nvPicPr>
          <p:cNvPr id="38" name="Picture 37"/>
          <p:cNvPicPr>
            <a:picLocks noChangeAspect="1"/>
          </p:cNvPicPr>
          <p:nvPr/>
        </p:nvPicPr>
        <p:blipFill>
          <a:blip r:embed="rId6" cstate="print">
            <a:lum bright="100000" contrast="100000"/>
            <a:extLst>
              <a:ext uri="{28A0092B-C50C-407E-A947-70E740481C1C}">
                <a14:useLocalDpi xmlns:a14="http://schemas.microsoft.com/office/drawing/2010/main" val="0"/>
              </a:ext>
            </a:extLst>
          </a:blip>
          <a:stretch>
            <a:fillRect/>
          </a:stretch>
        </p:blipFill>
        <p:spPr>
          <a:xfrm>
            <a:off x="1680807" y="3795328"/>
            <a:ext cx="247274" cy="120599"/>
          </a:xfrm>
          <a:prstGeom prst="rect">
            <a:avLst/>
          </a:prstGeom>
          <a:noFill/>
          <a:ln>
            <a:noFill/>
          </a:ln>
          <a:effectLst/>
        </p:spPr>
      </p:pic>
      <p:pic>
        <p:nvPicPr>
          <p:cNvPr id="39" name="Picture 6" descr="\\magnum\Projects\Microsoft\Cloud Power FY12\Design\Icons\PNGs\Server_2.png"/>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6876078" y="3582893"/>
            <a:ext cx="390586" cy="390586"/>
          </a:xfrm>
          <a:prstGeom prst="rect">
            <a:avLst/>
          </a:prstGeom>
          <a:noFill/>
        </p:spPr>
      </p:pic>
      <p:sp>
        <p:nvSpPr>
          <p:cNvPr id="40" name="Rectangle 39"/>
          <p:cNvSpPr/>
          <p:nvPr/>
        </p:nvSpPr>
        <p:spPr>
          <a:xfrm>
            <a:off x="2269559" y="3610727"/>
            <a:ext cx="4327991" cy="333437"/>
          </a:xfrm>
          <a:prstGeom prst="rect">
            <a:avLst/>
          </a:prstGeom>
        </p:spPr>
        <p:txBody>
          <a:bodyPr wrap="square" lIns="74686" tIns="37344" rIns="74686" bIns="37344">
            <a:spAutoFit/>
          </a:bodyPr>
          <a:lstStyle/>
          <a:p>
            <a:pPr algn="ctr" defTabSz="466223" fontAlgn="base">
              <a:lnSpc>
                <a:spcPct val="80000"/>
              </a:lnSpc>
            </a:pPr>
            <a:r>
              <a:rPr lang="en-US" sz="1324" dirty="0">
                <a:solidFill>
                  <a:schemeClr val="tx1">
                    <a:alpha val="99000"/>
                  </a:schemeClr>
                </a:solidFill>
                <a:latin typeface="+mj-lt"/>
              </a:rPr>
              <a:t>Secure Site-to-Machine Connectivity</a:t>
            </a:r>
            <a:r>
              <a:rPr lang="en-US" sz="772" dirty="0">
                <a:solidFill>
                  <a:schemeClr val="tx1">
                    <a:alpha val="99000"/>
                  </a:schemeClr>
                </a:solidFill>
                <a:latin typeface="+mj-lt"/>
              </a:rPr>
              <a:t/>
            </a:r>
            <a:br>
              <a:rPr lang="en-US" sz="772" dirty="0">
                <a:solidFill>
                  <a:schemeClr val="tx1">
                    <a:alpha val="99000"/>
                  </a:schemeClr>
                </a:solidFill>
                <a:latin typeface="+mj-lt"/>
              </a:rPr>
            </a:br>
            <a:r>
              <a:rPr lang="en-US" sz="772" dirty="0">
                <a:solidFill>
                  <a:schemeClr val="tx1">
                    <a:alpha val="99000"/>
                  </a:schemeClr>
                </a:solidFill>
                <a:latin typeface="+mj-lt"/>
              </a:rPr>
              <a:t>Virtual Network Point-to-Site VPN</a:t>
            </a:r>
            <a:endParaRPr lang="en-US" sz="1324" dirty="0">
              <a:solidFill>
                <a:schemeClr val="tx1">
                  <a:alpha val="99000"/>
                </a:schemeClr>
              </a:solidFill>
              <a:latin typeface="+mj-lt"/>
            </a:endParaRPr>
          </a:p>
        </p:txBody>
      </p:sp>
      <p:cxnSp>
        <p:nvCxnSpPr>
          <p:cNvPr id="41" name="Straight Connector 40"/>
          <p:cNvCxnSpPr/>
          <p:nvPr/>
        </p:nvCxnSpPr>
        <p:spPr>
          <a:xfrm>
            <a:off x="5527286" y="3777200"/>
            <a:ext cx="1156706" cy="0"/>
          </a:xfrm>
          <a:prstGeom prst="line">
            <a:avLst/>
          </a:prstGeom>
          <a:ln w="38100">
            <a:gradFill>
              <a:gsLst>
                <a:gs pos="0">
                  <a:schemeClr val="accent2">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192051" y="3777200"/>
            <a:ext cx="590779" cy="0"/>
          </a:xfrm>
          <a:prstGeom prst="line">
            <a:avLst/>
          </a:prstGeom>
          <a:ln w="38100">
            <a:gradFill>
              <a:gsLst>
                <a:gs pos="0">
                  <a:schemeClr val="accent5">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4" name="Freeform 43"/>
          <p:cNvSpPr/>
          <p:nvPr/>
        </p:nvSpPr>
        <p:spPr>
          <a:xfrm rot="5400000">
            <a:off x="6882001" y="4127488"/>
            <a:ext cx="378740" cy="94762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lumMod val="75000"/>
            </a:schemeClr>
          </a:solidFill>
          <a:ln w="12700" cap="flat" cmpd="thickThin" algn="ctr">
            <a:noFill/>
            <a:prstDash val="solid"/>
          </a:ln>
          <a:effectLst/>
        </p:spPr>
        <p:txBody>
          <a:bodyPr lIns="1866702" tIns="23333" rIns="46665" bIns="23333" rtlCol="0" anchor="ctr"/>
          <a:lstStyle/>
          <a:p>
            <a:pPr marL="234699" indent="-234699" defTabSz="466145">
              <a:lnSpc>
                <a:spcPct val="90000"/>
              </a:lnSpc>
              <a:spcBef>
                <a:spcPct val="20000"/>
              </a:spcBef>
              <a:buSzPct val="90000"/>
              <a:buBlip>
                <a:blip r:embed="rId3"/>
              </a:buBlip>
            </a:pPr>
            <a:endParaRPr lang="en-US" sz="1226" dirty="0">
              <a:gradFill>
                <a:gsLst>
                  <a:gs pos="0">
                    <a:prstClr val="white"/>
                  </a:gs>
                  <a:gs pos="86000">
                    <a:prstClr val="white"/>
                  </a:gs>
                </a:gsLst>
                <a:lin ang="5400000" scaled="0"/>
              </a:gradFill>
              <a:latin typeface="+mj-lt"/>
            </a:endParaRPr>
          </a:p>
        </p:txBody>
      </p:sp>
      <p:sp>
        <p:nvSpPr>
          <p:cNvPr id="45" name="Freeform 44"/>
          <p:cNvSpPr/>
          <p:nvPr/>
        </p:nvSpPr>
        <p:spPr>
          <a:xfrm rot="5400000">
            <a:off x="1609771" y="4126502"/>
            <a:ext cx="378740" cy="94762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lumMod val="75000"/>
            </a:schemeClr>
          </a:solidFill>
          <a:ln w="12700" cap="flat" cmpd="thickThin" algn="ctr">
            <a:noFill/>
            <a:prstDash val="solid"/>
          </a:ln>
          <a:effectLst/>
        </p:spPr>
        <p:txBody>
          <a:bodyPr lIns="1866702" tIns="23333" rIns="46665" bIns="23333" rtlCol="0" anchor="ctr"/>
          <a:lstStyle/>
          <a:p>
            <a:pPr marL="234699" indent="-234699" defTabSz="466145">
              <a:lnSpc>
                <a:spcPct val="90000"/>
              </a:lnSpc>
              <a:spcBef>
                <a:spcPct val="20000"/>
              </a:spcBef>
              <a:buSzPct val="90000"/>
              <a:buBlip>
                <a:blip r:embed="rId3"/>
              </a:buBlip>
            </a:pPr>
            <a:endParaRPr lang="en-US" sz="1226" dirty="0">
              <a:gradFill>
                <a:gsLst>
                  <a:gs pos="0">
                    <a:prstClr val="white"/>
                  </a:gs>
                  <a:gs pos="86000">
                    <a:prstClr val="white"/>
                  </a:gs>
                </a:gsLst>
                <a:lin ang="5400000" scaled="0"/>
              </a:gradFill>
              <a:latin typeface="+mj-lt"/>
            </a:endParaRPr>
          </a:p>
        </p:txBody>
      </p:sp>
      <p:grpSp>
        <p:nvGrpSpPr>
          <p:cNvPr id="46" name="Group 45"/>
          <p:cNvGrpSpPr/>
          <p:nvPr/>
        </p:nvGrpSpPr>
        <p:grpSpPr>
          <a:xfrm>
            <a:off x="1623589" y="4418873"/>
            <a:ext cx="324870" cy="320239"/>
            <a:chOff x="5293615" y="2178868"/>
            <a:chExt cx="1522938" cy="1834511"/>
          </a:xfrm>
        </p:grpSpPr>
        <p:pic>
          <p:nvPicPr>
            <p:cNvPr id="51" name="Picture 2"/>
            <p:cNvPicPr>
              <a:picLocks noChangeAspect="1" noChangeArrowheads="1"/>
            </p:cNvPicPr>
            <p:nvPr/>
          </p:nvPicPr>
          <p:blipFill>
            <a:blip r:embed="rId8" cstate="print">
              <a:lum bright="100000" contrast="100000"/>
              <a:extLst>
                <a:ext uri="{28A0092B-C50C-407E-A947-70E740481C1C}">
                  <a14:useLocalDpi xmlns:a14="http://schemas.microsoft.com/office/drawing/2010/main" val="0"/>
                </a:ext>
              </a:extLst>
            </a:blip>
            <a:srcRect/>
            <a:stretch>
              <a:fillRect/>
            </a:stretch>
          </p:blipFill>
          <p:spPr bwMode="auto">
            <a:xfrm>
              <a:off x="5293615" y="2178868"/>
              <a:ext cx="1178385" cy="1079716"/>
            </a:xfrm>
            <a:prstGeom prst="rect">
              <a:avLst/>
            </a:prstGeom>
            <a:noFill/>
            <a:ln w="9525">
              <a:noFill/>
              <a:miter lim="800000"/>
              <a:headEnd/>
              <a:tailEnd/>
            </a:ln>
            <a:effectLst/>
          </p:spPr>
        </p:pic>
        <p:sp>
          <p:nvSpPr>
            <p:cNvPr id="52" name="Isosceles Triangle 51"/>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tx1">
                    <a:alpha val="46000"/>
                  </a:schemeClr>
                </a:gs>
                <a:gs pos="100000">
                  <a:schemeClr val="tx1"/>
                </a:gs>
              </a:gsLst>
              <a:lin ang="5400000" scaled="0"/>
            </a:gradFill>
            <a:ln w="9525" cap="flat" cmpd="sng" algn="ctr">
              <a:noFill/>
              <a:prstDash val="solid"/>
              <a:headEnd type="none" w="med" len="med"/>
              <a:tailEnd type="none" w="med" len="med"/>
            </a:ln>
            <a:effectLst/>
          </p:spPr>
          <p:txBody>
            <a:bodyPr vert="horz" wrap="square" lIns="56024" tIns="28012" rIns="56024" bIns="28012" numCol="1" rtlCol="0" anchor="ctr" anchorCtr="0" compatLnSpc="1">
              <a:prstTxWarp prst="textNoShape">
                <a:avLst/>
              </a:prstTxWarp>
            </a:bodyPr>
            <a:lstStyle/>
            <a:p>
              <a:pPr algn="ctr" defTabSz="559463">
                <a:defRPr/>
              </a:pPr>
              <a:endParaRPr lang="en-US" sz="1103" kern="0">
                <a:gradFill>
                  <a:gsLst>
                    <a:gs pos="0">
                      <a:srgbClr val="FFFFFF"/>
                    </a:gs>
                    <a:gs pos="100000">
                      <a:srgbClr val="FFFFFF"/>
                    </a:gs>
                  </a:gsLst>
                  <a:lin ang="5400000" scaled="0"/>
                </a:gradFill>
                <a:latin typeface="+mj-lt"/>
              </a:endParaRPr>
            </a:p>
          </p:txBody>
        </p:sp>
        <p:pic>
          <p:nvPicPr>
            <p:cNvPr id="53" name="Picture 52"/>
            <p:cNvPicPr>
              <a:picLocks noChangeAspect="1"/>
            </p:cNvPicPr>
            <p:nvPr/>
          </p:nvPicPr>
          <p:blipFill>
            <a:blip r:embed="rId6" cstate="print">
              <a:lum bright="100000" contrast="100000"/>
              <a:extLst>
                <a:ext uri="{28A0092B-C50C-407E-A947-70E740481C1C}">
                  <a14:useLocalDpi xmlns:a14="http://schemas.microsoft.com/office/drawing/2010/main" val="0"/>
                </a:ext>
              </a:extLst>
            </a:blip>
            <a:stretch>
              <a:fillRect/>
            </a:stretch>
          </p:blipFill>
          <p:spPr>
            <a:xfrm>
              <a:off x="5657373" y="3322518"/>
              <a:ext cx="1159180" cy="690861"/>
            </a:xfrm>
            <a:prstGeom prst="rect">
              <a:avLst/>
            </a:prstGeom>
            <a:noFill/>
            <a:ln>
              <a:noFill/>
            </a:ln>
            <a:effectLst/>
          </p:spPr>
        </p:pic>
      </p:grpSp>
      <p:pic>
        <p:nvPicPr>
          <p:cNvPr id="47" name="Picture 2"/>
          <p:cNvPicPr>
            <a:picLocks noChangeAspect="1" noChangeArrowheads="1"/>
          </p:cNvPicPr>
          <p:nvPr/>
        </p:nvPicPr>
        <p:blipFill>
          <a:blip r:embed="rId9" cstate="print">
            <a:lum bright="100000" contrast="100000"/>
            <a:extLst>
              <a:ext uri="{28A0092B-C50C-407E-A947-70E740481C1C}">
                <a14:useLocalDpi xmlns:a14="http://schemas.microsoft.com/office/drawing/2010/main" val="0"/>
              </a:ext>
            </a:extLst>
          </a:blip>
          <a:srcRect/>
          <a:stretch>
            <a:fillRect/>
          </a:stretch>
        </p:blipFill>
        <p:spPr bwMode="auto">
          <a:xfrm>
            <a:off x="6863374" y="4388552"/>
            <a:ext cx="464378" cy="425495"/>
          </a:xfrm>
          <a:prstGeom prst="rect">
            <a:avLst/>
          </a:prstGeom>
          <a:noFill/>
          <a:ln w="9525">
            <a:noFill/>
            <a:miter lim="800000"/>
            <a:headEnd/>
            <a:tailEnd/>
          </a:ln>
          <a:effectLst/>
        </p:spPr>
      </p:pic>
      <p:cxnSp>
        <p:nvCxnSpPr>
          <p:cNvPr id="48" name="Straight Connector 47"/>
          <p:cNvCxnSpPr/>
          <p:nvPr/>
        </p:nvCxnSpPr>
        <p:spPr>
          <a:xfrm flipH="1">
            <a:off x="2198727" y="4600314"/>
            <a:ext cx="590779" cy="0"/>
          </a:xfrm>
          <a:prstGeom prst="line">
            <a:avLst/>
          </a:prstGeom>
          <a:ln w="38100">
            <a:gradFill>
              <a:gsLst>
                <a:gs pos="0">
                  <a:schemeClr val="accent5">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280612" y="4414631"/>
            <a:ext cx="4316939" cy="496430"/>
          </a:xfrm>
          <a:prstGeom prst="rect">
            <a:avLst/>
          </a:prstGeom>
        </p:spPr>
        <p:txBody>
          <a:bodyPr wrap="square" lIns="74686" tIns="37344" rIns="74686" bIns="37344">
            <a:spAutoFit/>
          </a:bodyPr>
          <a:lstStyle/>
          <a:p>
            <a:pPr algn="ctr" defTabSz="466223" fontAlgn="base">
              <a:lnSpc>
                <a:spcPct val="80000"/>
              </a:lnSpc>
            </a:pPr>
            <a:r>
              <a:rPr lang="en-US" sz="1324" dirty="0">
                <a:solidFill>
                  <a:schemeClr val="tx1">
                    <a:alpha val="99000"/>
                  </a:schemeClr>
                </a:solidFill>
                <a:latin typeface="+mj-lt"/>
              </a:rPr>
              <a:t>Secure Site-to-Site </a:t>
            </a:r>
          </a:p>
          <a:p>
            <a:pPr algn="ctr" defTabSz="466223" fontAlgn="base">
              <a:lnSpc>
                <a:spcPct val="80000"/>
              </a:lnSpc>
            </a:pPr>
            <a:r>
              <a:rPr lang="en-US" sz="1324" dirty="0">
                <a:solidFill>
                  <a:schemeClr val="tx1">
                    <a:alpha val="99000"/>
                  </a:schemeClr>
                </a:solidFill>
                <a:latin typeface="+mj-lt"/>
              </a:rPr>
              <a:t>Network Connectivity</a:t>
            </a:r>
          </a:p>
          <a:p>
            <a:pPr algn="ctr" defTabSz="466223" fontAlgn="base">
              <a:lnSpc>
                <a:spcPct val="80000"/>
              </a:lnSpc>
            </a:pPr>
            <a:r>
              <a:rPr lang="en-US" sz="772" dirty="0">
                <a:solidFill>
                  <a:schemeClr val="tx1">
                    <a:alpha val="99000"/>
                  </a:schemeClr>
                </a:solidFill>
                <a:latin typeface="+mj-lt"/>
              </a:rPr>
              <a:t>Virtual Network Site-to-Site VPN</a:t>
            </a:r>
          </a:p>
        </p:txBody>
      </p:sp>
      <p:cxnSp>
        <p:nvCxnSpPr>
          <p:cNvPr id="50" name="Straight Connector 49"/>
          <p:cNvCxnSpPr/>
          <p:nvPr/>
        </p:nvCxnSpPr>
        <p:spPr>
          <a:xfrm>
            <a:off x="5527286" y="4600314"/>
            <a:ext cx="1156706" cy="0"/>
          </a:xfrm>
          <a:prstGeom prst="line">
            <a:avLst/>
          </a:prstGeom>
          <a:ln w="38100">
            <a:gradFill>
              <a:gsLst>
                <a:gs pos="0">
                  <a:schemeClr val="accent2">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auto">
          <a:xfrm>
            <a:off x="557066" y="2564748"/>
            <a:ext cx="7923755" cy="839877"/>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29720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Service Bus</a:t>
            </a:r>
          </a:p>
        </p:txBody>
      </p:sp>
      <p:sp>
        <p:nvSpPr>
          <p:cNvPr id="5" name="Rectangle 4"/>
          <p:cNvSpPr/>
          <p:nvPr/>
        </p:nvSpPr>
        <p:spPr bwMode="auto">
          <a:xfrm>
            <a:off x="398262" y="1089633"/>
            <a:ext cx="2605671" cy="36404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0" tIns="102856" rIns="68570" bIns="68570" numCol="1" rtlCol="0" anchor="t" anchorCtr="0" compatLnSpc="1">
            <a:prstTxWarp prst="textNoShape">
              <a:avLst/>
            </a:prstTxWarp>
          </a:bodyPr>
          <a:lstStyle/>
          <a:p>
            <a:pPr marL="603532" defTabSz="684587" fontAlgn="base">
              <a:lnSpc>
                <a:spcPct val="90000"/>
              </a:lnSpc>
              <a:spcBef>
                <a:spcPct val="0"/>
              </a:spcBef>
              <a:spcAft>
                <a:spcPct val="0"/>
              </a:spcAft>
            </a:pPr>
            <a:r>
              <a:rPr lang="en-US" sz="1500" dirty="0">
                <a:gradFill>
                  <a:gsLst>
                    <a:gs pos="0">
                      <a:srgbClr val="FFFFFF"/>
                    </a:gs>
                    <a:gs pos="100000">
                      <a:srgbClr val="FFFFFF"/>
                    </a:gs>
                  </a:gsLst>
                  <a:lin ang="5400000" scaled="0"/>
                </a:gradFill>
              </a:rPr>
              <a:t>EASILY CONNECT APPLICATIONS</a:t>
            </a:r>
          </a:p>
          <a:p>
            <a:pPr marL="603532" defTabSz="684587" fontAlgn="base">
              <a:lnSpc>
                <a:spcPct val="90000"/>
              </a:lnSpc>
              <a:spcBef>
                <a:spcPct val="0"/>
              </a:spcBef>
              <a:spcAft>
                <a:spcPct val="0"/>
              </a:spcAft>
            </a:pPr>
            <a:r>
              <a:rPr lang="en-US" sz="1500" dirty="0">
                <a:gradFill>
                  <a:gsLst>
                    <a:gs pos="0">
                      <a:srgbClr val="FFFFFF"/>
                    </a:gs>
                    <a:gs pos="100000">
                      <a:srgbClr val="FFFFFF"/>
                    </a:gs>
                  </a:gsLst>
                  <a:lin ang="5400000" scaled="0"/>
                </a:gradFill>
              </a:rPr>
              <a:t/>
            </a:r>
            <a:br>
              <a:rPr lang="en-US" sz="1500" dirty="0">
                <a:gradFill>
                  <a:gsLst>
                    <a:gs pos="0">
                      <a:srgbClr val="FFFFFF"/>
                    </a:gs>
                    <a:gs pos="100000">
                      <a:srgbClr val="FFFFFF"/>
                    </a:gs>
                  </a:gsLst>
                  <a:lin ang="5400000" scaled="0"/>
                </a:gradFill>
              </a:rPr>
            </a:br>
            <a:endParaRPr lang="en-US" sz="1500" dirty="0">
              <a:gradFill>
                <a:gsLst>
                  <a:gs pos="0">
                    <a:srgbClr val="FFFFFF"/>
                  </a:gs>
                  <a:gs pos="100000">
                    <a:srgbClr val="FFFFFF"/>
                  </a:gs>
                </a:gsLst>
                <a:lin ang="5400000" scaled="0"/>
              </a:gradFill>
            </a:endParaRPr>
          </a:p>
          <a:p>
            <a:pPr marL="173798" indent="-173798" defTabSz="684587" fontAlgn="base">
              <a:lnSpc>
                <a:spcPct val="90000"/>
              </a:lnSpc>
              <a:spcBef>
                <a:spcPts val="450"/>
              </a:spcBef>
              <a:spcAft>
                <a:spcPct val="0"/>
              </a:spcAft>
              <a:buFont typeface="Arial" pitchFamily="34" charset="0"/>
              <a:buChar char="•"/>
            </a:pPr>
            <a:r>
              <a:rPr lang="en-US" sz="1350" dirty="0">
                <a:gradFill>
                  <a:gsLst>
                    <a:gs pos="0">
                      <a:srgbClr val="FFFFFF"/>
                    </a:gs>
                    <a:gs pos="100000">
                      <a:srgbClr val="FFFFFF"/>
                    </a:gs>
                  </a:gsLst>
                  <a:lin ang="5400000" scaled="0"/>
                </a:gradFill>
              </a:rPr>
              <a:t>Queues for messaging  occasionally connected devices like mobile phones</a:t>
            </a:r>
          </a:p>
          <a:p>
            <a:pPr marL="173798" indent="-173798" defTabSz="684587" fontAlgn="base">
              <a:lnSpc>
                <a:spcPct val="90000"/>
              </a:lnSpc>
              <a:spcBef>
                <a:spcPts val="450"/>
              </a:spcBef>
              <a:spcAft>
                <a:spcPct val="0"/>
              </a:spcAft>
              <a:buFont typeface="Arial" pitchFamily="34" charset="0"/>
              <a:buChar char="•"/>
            </a:pPr>
            <a:r>
              <a:rPr lang="en-US" sz="1350" dirty="0">
                <a:gradFill>
                  <a:gsLst>
                    <a:gs pos="0">
                      <a:srgbClr val="FFFFFF"/>
                    </a:gs>
                    <a:gs pos="100000">
                      <a:srgbClr val="FFFFFF"/>
                    </a:gs>
                  </a:gsLst>
                  <a:lin ang="5400000" scaled="0"/>
                </a:gradFill>
              </a:rPr>
              <a:t>Topics &amp; Subscriptions for publishing notifications to multiple subscribers</a:t>
            </a:r>
          </a:p>
        </p:txBody>
      </p:sp>
      <p:pic>
        <p:nvPicPr>
          <p:cNvPr id="6" name="Picture 26" descr="Dashboard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262" y="1086772"/>
            <a:ext cx="661047" cy="66104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7" name="Rectangle 6"/>
          <p:cNvSpPr/>
          <p:nvPr/>
        </p:nvSpPr>
        <p:spPr bwMode="auto">
          <a:xfrm>
            <a:off x="3269166" y="1086771"/>
            <a:ext cx="2605671" cy="36404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0" tIns="102856" rIns="68570" bIns="68570" numCol="1" rtlCol="0" anchor="t" anchorCtr="0" compatLnSpc="1">
            <a:prstTxWarp prst="textNoShape">
              <a:avLst/>
            </a:prstTxWarp>
          </a:bodyPr>
          <a:lstStyle/>
          <a:p>
            <a:pPr marL="603532" defTabSz="684587" fontAlgn="base">
              <a:lnSpc>
                <a:spcPct val="90000"/>
              </a:lnSpc>
              <a:spcBef>
                <a:spcPct val="0"/>
              </a:spcBef>
              <a:spcAft>
                <a:spcPct val="0"/>
              </a:spcAft>
            </a:pPr>
            <a:r>
              <a:rPr lang="en-US" sz="1500" dirty="0">
                <a:gradFill>
                  <a:gsLst>
                    <a:gs pos="0">
                      <a:srgbClr val="FFFFFF"/>
                    </a:gs>
                    <a:gs pos="100000">
                      <a:srgbClr val="FFFFFF"/>
                    </a:gs>
                  </a:gsLst>
                  <a:lin ang="5400000" scaled="0"/>
                </a:gradFill>
              </a:rPr>
              <a:t>CONNECT APPLICATIONS FROM ANYWHERE</a:t>
            </a:r>
          </a:p>
          <a:p>
            <a:pPr marL="603532" defTabSz="684587" fontAlgn="base">
              <a:lnSpc>
                <a:spcPct val="90000"/>
              </a:lnSpc>
              <a:spcBef>
                <a:spcPct val="0"/>
              </a:spcBef>
              <a:spcAft>
                <a:spcPct val="0"/>
              </a:spcAft>
            </a:pPr>
            <a:endParaRPr lang="en-US" sz="1500" dirty="0">
              <a:gradFill>
                <a:gsLst>
                  <a:gs pos="0">
                    <a:srgbClr val="FFFFFF"/>
                  </a:gs>
                  <a:gs pos="100000">
                    <a:srgbClr val="FFFFFF"/>
                  </a:gs>
                </a:gsLst>
                <a:lin ang="5400000" scaled="0"/>
              </a:gradFill>
            </a:endParaRPr>
          </a:p>
          <a:p>
            <a:pPr marL="173798" indent="-173798" defTabSz="684587" fontAlgn="base">
              <a:lnSpc>
                <a:spcPct val="90000"/>
              </a:lnSpc>
              <a:spcBef>
                <a:spcPts val="450"/>
              </a:spcBef>
              <a:spcAft>
                <a:spcPct val="0"/>
              </a:spcAft>
              <a:buFont typeface="Arial" pitchFamily="34" charset="0"/>
              <a:buChar char="•"/>
            </a:pPr>
            <a:r>
              <a:rPr lang="en-US" sz="1350" dirty="0">
                <a:gradFill>
                  <a:gsLst>
                    <a:gs pos="0">
                      <a:srgbClr val="FFFFFF"/>
                    </a:gs>
                    <a:gs pos="100000">
                      <a:srgbClr val="FFFFFF"/>
                    </a:gs>
                  </a:gsLst>
                  <a:lin ang="5400000" scaled="0"/>
                </a:gradFill>
              </a:rPr>
              <a:t>Connect applications across:</a:t>
            </a:r>
          </a:p>
          <a:p>
            <a:pPr marL="297599" indent="-123801" defTabSz="684587" fontAlgn="base">
              <a:lnSpc>
                <a:spcPct val="90000"/>
              </a:lnSpc>
              <a:spcBef>
                <a:spcPts val="450"/>
              </a:spcBef>
              <a:spcAft>
                <a:spcPct val="0"/>
              </a:spcAft>
              <a:buFont typeface="Arial" pitchFamily="34" charset="0"/>
              <a:buChar char="•"/>
            </a:pPr>
            <a:r>
              <a:rPr lang="en-US" sz="1200" dirty="0">
                <a:gradFill>
                  <a:gsLst>
                    <a:gs pos="0">
                      <a:srgbClr val="FFFFFF"/>
                    </a:gs>
                    <a:gs pos="100000">
                      <a:srgbClr val="FFFFFF"/>
                    </a:gs>
                  </a:gsLst>
                  <a:lin ang="5400000" scaled="0"/>
                </a:gradFill>
              </a:rPr>
              <a:t>Public cloud</a:t>
            </a:r>
          </a:p>
          <a:p>
            <a:pPr marL="297599" indent="-123801" defTabSz="684587" fontAlgn="base">
              <a:lnSpc>
                <a:spcPct val="90000"/>
              </a:lnSpc>
              <a:spcBef>
                <a:spcPts val="450"/>
              </a:spcBef>
              <a:spcAft>
                <a:spcPct val="0"/>
              </a:spcAft>
              <a:buFont typeface="Arial" pitchFamily="34" charset="0"/>
              <a:buChar char="•"/>
            </a:pPr>
            <a:r>
              <a:rPr lang="en-US" sz="1200" dirty="0">
                <a:gradFill>
                  <a:gsLst>
                    <a:gs pos="0">
                      <a:srgbClr val="FFFFFF"/>
                    </a:gs>
                    <a:gs pos="100000">
                      <a:srgbClr val="FFFFFF"/>
                    </a:gs>
                  </a:gsLst>
                  <a:lin ang="5400000" scaled="0"/>
                </a:gradFill>
              </a:rPr>
              <a:t>Public &amp; private cloud</a:t>
            </a:r>
          </a:p>
          <a:p>
            <a:pPr marL="297599" indent="-123801" defTabSz="684587" fontAlgn="base">
              <a:lnSpc>
                <a:spcPct val="90000"/>
              </a:lnSpc>
              <a:spcBef>
                <a:spcPts val="450"/>
              </a:spcBef>
              <a:spcAft>
                <a:spcPct val="0"/>
              </a:spcAft>
              <a:buFont typeface="Arial" pitchFamily="34" charset="0"/>
              <a:buChar char="•"/>
            </a:pPr>
            <a:r>
              <a:rPr lang="en-US" sz="1200" dirty="0">
                <a:gradFill>
                  <a:gsLst>
                    <a:gs pos="0">
                      <a:srgbClr val="FFFFFF"/>
                    </a:gs>
                    <a:gs pos="100000">
                      <a:srgbClr val="FFFFFF"/>
                    </a:gs>
                  </a:gsLst>
                  <a:lin ang="5400000" scaled="0"/>
                </a:gradFill>
              </a:rPr>
              <a:t>Private to private cloud through public cloud</a:t>
            </a:r>
          </a:p>
          <a:p>
            <a:pPr marL="173798" indent="-173798" defTabSz="684587" fontAlgn="base">
              <a:lnSpc>
                <a:spcPct val="90000"/>
              </a:lnSpc>
              <a:spcBef>
                <a:spcPts val="450"/>
              </a:spcBef>
              <a:spcAft>
                <a:spcPct val="0"/>
              </a:spcAft>
              <a:buFont typeface="Arial" pitchFamily="34" charset="0"/>
              <a:buChar char="•"/>
            </a:pPr>
            <a:r>
              <a:rPr lang="en-US" sz="1350" dirty="0">
                <a:gradFill>
                  <a:gsLst>
                    <a:gs pos="0">
                      <a:srgbClr val="FFFFFF"/>
                    </a:gs>
                    <a:gs pos="100000">
                      <a:srgbClr val="FFFFFF"/>
                    </a:gs>
                  </a:gsLst>
                  <a:lin ang="5400000" scaled="0"/>
                </a:gradFill>
              </a:rPr>
              <a:t>Relay to securely call private cloud applications hosted behind firewalls and NATs</a:t>
            </a:r>
          </a:p>
          <a:p>
            <a:pPr marL="173798" indent="-173798" defTabSz="684587" fontAlgn="base">
              <a:lnSpc>
                <a:spcPct val="90000"/>
              </a:lnSpc>
              <a:spcBef>
                <a:spcPts val="450"/>
              </a:spcBef>
              <a:spcAft>
                <a:spcPct val="0"/>
              </a:spcAft>
              <a:buFont typeface="Arial" pitchFamily="34" charset="0"/>
              <a:buChar char="•"/>
            </a:pPr>
            <a:r>
              <a:rPr lang="en-US" sz="1350" dirty="0">
                <a:gradFill>
                  <a:gsLst>
                    <a:gs pos="0">
                      <a:srgbClr val="FFFFFF"/>
                    </a:gs>
                    <a:gs pos="100000">
                      <a:srgbClr val="FFFFFF"/>
                    </a:gs>
                  </a:gsLst>
                  <a:lin ang="5400000" scaled="0"/>
                </a:gradFill>
              </a:rPr>
              <a:t>Clients can run on PCs, mobile devices or browser</a:t>
            </a:r>
          </a:p>
          <a:p>
            <a:pPr marL="173798" indent="-173798" defTabSz="684587" fontAlgn="base">
              <a:lnSpc>
                <a:spcPct val="90000"/>
              </a:lnSpc>
              <a:spcBef>
                <a:spcPts val="450"/>
              </a:spcBef>
              <a:spcAft>
                <a:spcPct val="0"/>
              </a:spcAft>
              <a:buFont typeface="Arial" pitchFamily="34" charset="0"/>
              <a:buChar char="•"/>
            </a:pPr>
            <a:r>
              <a:rPr lang="en-US" sz="1350" dirty="0">
                <a:gradFill>
                  <a:gsLst>
                    <a:gs pos="0">
                      <a:srgbClr val="FFFFFF"/>
                    </a:gs>
                    <a:gs pos="100000">
                      <a:srgbClr val="FFFFFF"/>
                    </a:gs>
                  </a:gsLst>
                  <a:lin ang="5400000" scaled="0"/>
                </a:gradFill>
              </a:rPr>
              <a:t>Use various languages (.NET, WCF, REST, Java, Node.js, PHP)</a:t>
            </a:r>
          </a:p>
          <a:p>
            <a:pPr defTabSz="684587" fontAlgn="base">
              <a:lnSpc>
                <a:spcPct val="90000"/>
              </a:lnSpc>
              <a:spcBef>
                <a:spcPct val="0"/>
              </a:spcBef>
              <a:spcAft>
                <a:spcPct val="0"/>
              </a:spcAft>
            </a:pPr>
            <a:endParaRPr lang="en-US" sz="1350" dirty="0">
              <a:gradFill>
                <a:gsLst>
                  <a:gs pos="0">
                    <a:srgbClr val="FFFFFF"/>
                  </a:gs>
                  <a:gs pos="100000">
                    <a:srgbClr val="FFFFFF"/>
                  </a:gs>
                </a:gsLst>
                <a:lin ang="5400000" scaled="0"/>
              </a:gradFill>
            </a:endParaRPr>
          </a:p>
          <a:p>
            <a:pPr defTabSz="684587" fontAlgn="base">
              <a:lnSpc>
                <a:spcPct val="90000"/>
              </a:lnSpc>
              <a:spcBef>
                <a:spcPct val="0"/>
              </a:spcBef>
              <a:spcAft>
                <a:spcPct val="0"/>
              </a:spcAft>
            </a:pPr>
            <a:endParaRPr lang="en-US" sz="1350" dirty="0">
              <a:gradFill>
                <a:gsLst>
                  <a:gs pos="0">
                    <a:srgbClr val="FFFFFF"/>
                  </a:gs>
                  <a:gs pos="100000">
                    <a:srgbClr val="FFFFFF"/>
                  </a:gs>
                </a:gsLst>
                <a:lin ang="5400000" scaled="0"/>
              </a:gradFill>
            </a:endParaRPr>
          </a:p>
        </p:txBody>
      </p:sp>
      <p:sp>
        <p:nvSpPr>
          <p:cNvPr id="8" name="Rectangle 7"/>
          <p:cNvSpPr/>
          <p:nvPr/>
        </p:nvSpPr>
        <p:spPr bwMode="auto">
          <a:xfrm>
            <a:off x="6168515" y="1086770"/>
            <a:ext cx="2605671" cy="36404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0" tIns="102856" rIns="68570" bIns="68570" numCol="1" rtlCol="0" anchor="t" anchorCtr="0" compatLnSpc="1">
            <a:prstTxWarp prst="textNoShape">
              <a:avLst/>
            </a:prstTxWarp>
          </a:bodyPr>
          <a:lstStyle/>
          <a:p>
            <a:pPr marL="603532" defTabSz="684587" fontAlgn="base">
              <a:lnSpc>
                <a:spcPct val="90000"/>
              </a:lnSpc>
              <a:spcBef>
                <a:spcPct val="0"/>
              </a:spcBef>
              <a:spcAft>
                <a:spcPct val="0"/>
              </a:spcAft>
            </a:pPr>
            <a:r>
              <a:rPr lang="en-US" sz="1500" dirty="0">
                <a:gradFill>
                  <a:gsLst>
                    <a:gs pos="0">
                      <a:srgbClr val="FFFFFF"/>
                    </a:gs>
                    <a:gs pos="100000">
                      <a:srgbClr val="FFFFFF"/>
                    </a:gs>
                  </a:gsLst>
                  <a:lin ang="5400000" scaled="0"/>
                </a:gradFill>
              </a:rPr>
              <a:t>ENTERPRISE GRADE CLOUD SERVICE</a:t>
            </a:r>
          </a:p>
          <a:p>
            <a:pPr marL="603532" defTabSz="684587" fontAlgn="base">
              <a:lnSpc>
                <a:spcPct val="90000"/>
              </a:lnSpc>
              <a:spcBef>
                <a:spcPct val="0"/>
              </a:spcBef>
              <a:spcAft>
                <a:spcPct val="0"/>
              </a:spcAft>
            </a:pPr>
            <a:endParaRPr lang="en-US" sz="1500" dirty="0">
              <a:gradFill>
                <a:gsLst>
                  <a:gs pos="0">
                    <a:srgbClr val="FFFFFF"/>
                  </a:gs>
                  <a:gs pos="100000">
                    <a:srgbClr val="FFFFFF"/>
                  </a:gs>
                </a:gsLst>
                <a:lin ang="5400000" scaled="0"/>
              </a:gradFill>
            </a:endParaRPr>
          </a:p>
          <a:p>
            <a:pPr marL="603532" defTabSz="684587" fontAlgn="base">
              <a:lnSpc>
                <a:spcPct val="90000"/>
              </a:lnSpc>
              <a:spcBef>
                <a:spcPct val="0"/>
              </a:spcBef>
              <a:spcAft>
                <a:spcPct val="0"/>
              </a:spcAft>
            </a:pPr>
            <a:endParaRPr lang="en-US" sz="1500" dirty="0">
              <a:gradFill>
                <a:gsLst>
                  <a:gs pos="0">
                    <a:srgbClr val="FFFFFF"/>
                  </a:gs>
                  <a:gs pos="100000">
                    <a:srgbClr val="FFFFFF"/>
                  </a:gs>
                </a:gsLst>
                <a:lin ang="5400000" scaled="0"/>
              </a:gradFill>
            </a:endParaRPr>
          </a:p>
          <a:p>
            <a:pPr marL="173798" indent="-173798" defTabSz="684587" fontAlgn="base">
              <a:lnSpc>
                <a:spcPct val="90000"/>
              </a:lnSpc>
              <a:spcBef>
                <a:spcPts val="450"/>
              </a:spcBef>
              <a:spcAft>
                <a:spcPct val="0"/>
              </a:spcAft>
              <a:buFont typeface="Arial" pitchFamily="34" charset="0"/>
              <a:buChar char="•"/>
            </a:pPr>
            <a:r>
              <a:rPr lang="en-US" sz="1350" dirty="0">
                <a:gradFill>
                  <a:gsLst>
                    <a:gs pos="0">
                      <a:srgbClr val="FFFFFF"/>
                    </a:gs>
                    <a:gs pos="100000">
                      <a:srgbClr val="FFFFFF"/>
                    </a:gs>
                  </a:gsLst>
                  <a:lin ang="5400000" scaled="0"/>
                </a:gradFill>
              </a:rPr>
              <a:t>99.9% monthly SLA</a:t>
            </a:r>
          </a:p>
          <a:p>
            <a:pPr marL="173798" indent="-173798" defTabSz="684587" fontAlgn="base">
              <a:lnSpc>
                <a:spcPct val="90000"/>
              </a:lnSpc>
              <a:spcBef>
                <a:spcPts val="450"/>
              </a:spcBef>
              <a:spcAft>
                <a:spcPct val="0"/>
              </a:spcAft>
              <a:buFont typeface="Arial" pitchFamily="34" charset="0"/>
              <a:buChar char="•"/>
            </a:pPr>
            <a:r>
              <a:rPr lang="en-US" sz="1350" dirty="0">
                <a:gradFill>
                  <a:gsLst>
                    <a:gs pos="0">
                      <a:srgbClr val="FFFFFF"/>
                    </a:gs>
                    <a:gs pos="100000">
                      <a:srgbClr val="FFFFFF"/>
                    </a:gs>
                  </a:gsLst>
                  <a:lin ang="5400000" scaled="0"/>
                </a:gradFill>
              </a:rPr>
              <a:t>Delivery assurance, reliable messaging, scale and load balancing</a:t>
            </a:r>
          </a:p>
          <a:p>
            <a:pPr marL="173798" indent="-173798" defTabSz="684587" fontAlgn="base">
              <a:lnSpc>
                <a:spcPct val="90000"/>
              </a:lnSpc>
              <a:spcBef>
                <a:spcPts val="450"/>
              </a:spcBef>
              <a:spcAft>
                <a:spcPct val="0"/>
              </a:spcAft>
              <a:buFont typeface="Arial" pitchFamily="34" charset="0"/>
              <a:buChar char="•"/>
            </a:pPr>
            <a:r>
              <a:rPr lang="en-US" sz="1350" dirty="0">
                <a:gradFill>
                  <a:gsLst>
                    <a:gs pos="0">
                      <a:srgbClr val="FFFFFF"/>
                    </a:gs>
                    <a:gs pos="100000">
                      <a:srgbClr val="FFFFFF"/>
                    </a:gs>
                  </a:gsLst>
                  <a:lin ang="5400000" scaled="0"/>
                </a:gradFill>
              </a:rPr>
              <a:t>Claims based security and identity federation with Active Directory and web identities</a:t>
            </a:r>
          </a:p>
          <a:p>
            <a:pPr marL="173798" indent="-173798" defTabSz="684587" fontAlgn="base">
              <a:lnSpc>
                <a:spcPct val="90000"/>
              </a:lnSpc>
              <a:spcBef>
                <a:spcPts val="450"/>
              </a:spcBef>
              <a:spcAft>
                <a:spcPct val="0"/>
              </a:spcAft>
              <a:buFont typeface="Arial" pitchFamily="34" charset="0"/>
              <a:buChar char="•"/>
            </a:pPr>
            <a:r>
              <a:rPr lang="en-US" sz="1350" dirty="0">
                <a:gradFill>
                  <a:gsLst>
                    <a:gs pos="0">
                      <a:srgbClr val="FFFFFF"/>
                    </a:gs>
                    <a:gs pos="100000">
                      <a:srgbClr val="FFFFFF"/>
                    </a:gs>
                  </a:gsLst>
                  <a:lin ang="5400000" scaled="0"/>
                </a:gradFill>
              </a:rPr>
              <a:t>No need for IT to change network </a:t>
            </a:r>
            <a:r>
              <a:rPr lang="en-US" sz="1350" dirty="0" err="1">
                <a:gradFill>
                  <a:gsLst>
                    <a:gs pos="0">
                      <a:srgbClr val="FFFFFF"/>
                    </a:gs>
                    <a:gs pos="100000">
                      <a:srgbClr val="FFFFFF"/>
                    </a:gs>
                  </a:gsLst>
                  <a:lin ang="5400000" scaled="0"/>
                </a:gradFill>
              </a:rPr>
              <a:t>config</a:t>
            </a:r>
            <a:r>
              <a:rPr lang="en-US" sz="1350" dirty="0">
                <a:gradFill>
                  <a:gsLst>
                    <a:gs pos="0">
                      <a:srgbClr val="FFFFFF"/>
                    </a:gs>
                    <a:gs pos="100000">
                      <a:srgbClr val="FFFFFF"/>
                    </a:gs>
                  </a:gsLst>
                  <a:lin ang="5400000" scaled="0"/>
                </a:gradFill>
              </a:rPr>
              <a:t> or install gateway devices</a:t>
            </a:r>
          </a:p>
        </p:txBody>
      </p:sp>
      <p:pic>
        <p:nvPicPr>
          <p:cNvPr id="9" name="Picture 23" descr="Help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9166" y="1086772"/>
            <a:ext cx="661047" cy="66104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0" name="Picture 12" descr="Universal 512x51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8517" y="1088202"/>
            <a:ext cx="658185" cy="65818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6609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Service Bus</a:t>
            </a:r>
          </a:p>
        </p:txBody>
      </p:sp>
      <p:sp>
        <p:nvSpPr>
          <p:cNvPr id="5" name="Text Placeholder 4"/>
          <p:cNvSpPr>
            <a:spLocks noGrp="1"/>
          </p:cNvSpPr>
          <p:nvPr>
            <p:ph type="body" sz="quarter" idx="10"/>
          </p:nvPr>
        </p:nvSpPr>
        <p:spPr>
          <a:xfrm>
            <a:off x="1089458" y="1047750"/>
            <a:ext cx="3455668" cy="3492038"/>
          </a:xfrm>
        </p:spPr>
        <p:txBody>
          <a:bodyPr/>
          <a:lstStyle/>
          <a:p>
            <a:r>
              <a:rPr lang="en-US" sz="2000" dirty="0">
                <a:latin typeface="Segoe UI" pitchFamily="34" charset="0"/>
                <a:ea typeface="Segoe UI" pitchFamily="34" charset="0"/>
                <a:cs typeface="Segoe UI" pitchFamily="34" charset="0"/>
              </a:rPr>
              <a:t>Connectivity</a:t>
            </a:r>
            <a:endParaRPr lang="en-US" sz="2400" dirty="0"/>
          </a:p>
          <a:p>
            <a:r>
              <a:rPr lang="en-US" sz="1600" dirty="0"/>
              <a:t>Rich options for interconnecting apps across network boundaries</a:t>
            </a:r>
          </a:p>
          <a:p>
            <a:pPr marL="285750" indent="-285750">
              <a:buFont typeface="Arial" panose="020B0604020202020204" pitchFamily="34" charset="0"/>
              <a:buChar char="•"/>
            </a:pPr>
            <a:r>
              <a:rPr lang="en-US" sz="1600" dirty="0" smtClean="0"/>
              <a:t>Service </a:t>
            </a:r>
            <a:r>
              <a:rPr lang="en-US" sz="1600" dirty="0"/>
              <a:t>Relay</a:t>
            </a:r>
          </a:p>
          <a:p>
            <a:pPr marL="285750" indent="-285750">
              <a:buFont typeface="Arial" panose="020B0604020202020204" pitchFamily="34" charset="0"/>
              <a:buChar char="•"/>
            </a:pPr>
            <a:r>
              <a:rPr lang="en-US" sz="1600" dirty="0"/>
              <a:t>Protocol Tunnel </a:t>
            </a:r>
            <a:r>
              <a:rPr lang="en-US" sz="1600" dirty="0" err="1" smtClean="0"/>
              <a:t>Eventing</a:t>
            </a:r>
            <a:endParaRPr lang="en-US" sz="1600" dirty="0" smtClean="0"/>
          </a:p>
          <a:p>
            <a:r>
              <a:rPr lang="en-US" sz="2000" dirty="0" smtClean="0"/>
              <a:t>Messaging</a:t>
            </a:r>
            <a:endParaRPr lang="en-US" sz="1600" dirty="0" smtClean="0"/>
          </a:p>
          <a:p>
            <a:r>
              <a:rPr lang="en-US" sz="1600" dirty="0"/>
              <a:t>Reliable, transaction-aware cloud messaging infrastructure for business apps</a:t>
            </a:r>
          </a:p>
          <a:p>
            <a:pPr marL="285750" indent="-285750">
              <a:buFont typeface="Arial" panose="020B0604020202020204" pitchFamily="34" charset="0"/>
              <a:buChar char="•"/>
            </a:pPr>
            <a:r>
              <a:rPr lang="en-US" sz="1600" dirty="0"/>
              <a:t>Queuing Pub/Sub</a:t>
            </a:r>
          </a:p>
          <a:p>
            <a:pPr marL="285750" indent="-285750">
              <a:buFont typeface="Arial" panose="020B0604020202020204" pitchFamily="34" charset="0"/>
              <a:buChar char="•"/>
            </a:pPr>
            <a:r>
              <a:rPr lang="en-US" sz="1600" dirty="0"/>
              <a:t>Reliable Transfer</a:t>
            </a:r>
          </a:p>
        </p:txBody>
      </p:sp>
      <p:sp>
        <p:nvSpPr>
          <p:cNvPr id="6" name="Text Placeholder 5"/>
          <p:cNvSpPr>
            <a:spLocks noGrp="1"/>
          </p:cNvSpPr>
          <p:nvPr>
            <p:ph type="body" sz="quarter" idx="11"/>
          </p:nvPr>
        </p:nvSpPr>
        <p:spPr>
          <a:xfrm>
            <a:off x="5410200" y="1179729"/>
            <a:ext cx="3376340" cy="3356992"/>
          </a:xfrm>
        </p:spPr>
        <p:txBody>
          <a:bodyPr/>
          <a:lstStyle/>
          <a:p>
            <a:r>
              <a:rPr lang="en-US" sz="2000" dirty="0">
                <a:latin typeface="Segoe UI" pitchFamily="34" charset="0"/>
                <a:ea typeface="Segoe UI" pitchFamily="34" charset="0"/>
                <a:cs typeface="Segoe UI" pitchFamily="34" charset="0"/>
              </a:rPr>
              <a:t>Service Management </a:t>
            </a:r>
          </a:p>
          <a:p>
            <a:r>
              <a:rPr lang="en-US" sz="1600" dirty="0"/>
              <a:t>Consistent management surface and service observation capabilities</a:t>
            </a:r>
          </a:p>
          <a:p>
            <a:pPr marL="285750" indent="-285750">
              <a:buFont typeface="Arial" panose="020B0604020202020204" pitchFamily="34" charset="0"/>
              <a:buChar char="•"/>
            </a:pPr>
            <a:r>
              <a:rPr lang="en-US" sz="1600" dirty="0"/>
              <a:t>Naming, Discovery</a:t>
            </a:r>
          </a:p>
          <a:p>
            <a:pPr marL="285750" indent="-285750">
              <a:buFont typeface="Arial" panose="020B0604020202020204" pitchFamily="34" charset="0"/>
              <a:buChar char="•"/>
            </a:pPr>
            <a:r>
              <a:rPr lang="en-US" sz="1600" dirty="0"/>
              <a:t>Monitoring</a:t>
            </a:r>
          </a:p>
          <a:p>
            <a:r>
              <a:rPr lang="en-US" sz="2000" dirty="0">
                <a:latin typeface="Segoe UI" pitchFamily="34" charset="0"/>
                <a:ea typeface="Segoe UI" pitchFamily="34" charset="0"/>
                <a:cs typeface="Segoe UI" pitchFamily="34" charset="0"/>
              </a:rPr>
              <a:t>Integration Routing</a:t>
            </a:r>
          </a:p>
          <a:p>
            <a:r>
              <a:rPr lang="en-US" sz="1600" dirty="0"/>
              <a:t>Content-based routing, document transformation, and process coordination</a:t>
            </a:r>
          </a:p>
          <a:p>
            <a:pPr marL="285750" indent="-285750">
              <a:buFont typeface="Arial" panose="020B0604020202020204" pitchFamily="34" charset="0"/>
              <a:buChar char="•"/>
            </a:pPr>
            <a:r>
              <a:rPr lang="en-US" sz="1600" dirty="0"/>
              <a:t>Coordination Transformation</a:t>
            </a:r>
          </a:p>
        </p:txBody>
      </p:sp>
      <p:grpSp>
        <p:nvGrpSpPr>
          <p:cNvPr id="7" name="Group 6"/>
          <p:cNvGrpSpPr/>
          <p:nvPr>
            <p:custDataLst>
              <p:tags r:id="rId1"/>
            </p:custDataLst>
          </p:nvPr>
        </p:nvGrpSpPr>
        <p:grpSpPr>
          <a:xfrm>
            <a:off x="619748" y="1312795"/>
            <a:ext cx="184578" cy="690792"/>
            <a:chOff x="1757521" y="1512570"/>
            <a:chExt cx="579120" cy="2194822"/>
          </a:xfrm>
          <a:solidFill>
            <a:schemeClr val="accent1"/>
          </a:solidFill>
        </p:grpSpPr>
        <p:sp>
          <p:nvSpPr>
            <p:cNvPr id="8" name="Isosceles Triangle 7"/>
            <p:cNvSpPr/>
            <p:nvPr/>
          </p:nvSpPr>
          <p:spPr bwMode="auto">
            <a:xfrm>
              <a:off x="1757521" y="1512570"/>
              <a:ext cx="579120" cy="438151"/>
            </a:xfrm>
            <a:prstGeom prst="triangl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Oval 8"/>
            <p:cNvSpPr/>
            <p:nvPr/>
          </p:nvSpPr>
          <p:spPr bwMode="auto">
            <a:xfrm>
              <a:off x="1772762" y="3158752"/>
              <a:ext cx="548641" cy="548640"/>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 name="Straight Arrow Connector 9"/>
            <p:cNvCxnSpPr/>
            <p:nvPr/>
          </p:nvCxnSpPr>
          <p:spPr>
            <a:xfrm>
              <a:off x="2047081" y="1950721"/>
              <a:ext cx="0" cy="1222692"/>
            </a:xfrm>
            <a:prstGeom prst="straightConnector1">
              <a:avLst/>
            </a:prstGeom>
            <a:grpFill/>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818482" y="2670608"/>
              <a:ext cx="457200" cy="91440"/>
            </a:xfrm>
            <a:prstGeom prst="rect">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 name="Group 11"/>
          <p:cNvGrpSpPr/>
          <p:nvPr/>
        </p:nvGrpSpPr>
        <p:grpSpPr>
          <a:xfrm>
            <a:off x="352968" y="3028950"/>
            <a:ext cx="704310" cy="697739"/>
            <a:chOff x="3846625" y="1616683"/>
            <a:chExt cx="1653774" cy="1659083"/>
          </a:xfrm>
          <a:solidFill>
            <a:schemeClr val="accent1"/>
          </a:solidFill>
        </p:grpSpPr>
        <p:sp>
          <p:nvSpPr>
            <p:cNvPr id="13" name="Isosceles Triangle 12"/>
            <p:cNvSpPr/>
            <p:nvPr/>
          </p:nvSpPr>
          <p:spPr bwMode="auto">
            <a:xfrm>
              <a:off x="4462513" y="1616683"/>
              <a:ext cx="433403" cy="327903"/>
            </a:xfrm>
            <a:prstGeom prst="triangl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 name="Straight Arrow Connector 13"/>
            <p:cNvCxnSpPr/>
            <p:nvPr/>
          </p:nvCxnSpPr>
          <p:spPr>
            <a:xfrm>
              <a:off x="4679215" y="1944586"/>
              <a:ext cx="0" cy="915040"/>
            </a:xfrm>
            <a:prstGeom prst="straightConnector1">
              <a:avLst/>
            </a:prstGeom>
            <a:grpFill/>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a:off x="3846625" y="2848655"/>
              <a:ext cx="410592" cy="41059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Oval 15"/>
            <p:cNvSpPr/>
            <p:nvPr/>
          </p:nvSpPr>
          <p:spPr bwMode="auto">
            <a:xfrm>
              <a:off x="5089807" y="2848655"/>
              <a:ext cx="410592" cy="41059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7" name="Straight Arrow Connector 16"/>
            <p:cNvCxnSpPr/>
            <p:nvPr/>
          </p:nvCxnSpPr>
          <p:spPr>
            <a:xfrm>
              <a:off x="4257217" y="3041955"/>
              <a:ext cx="205296" cy="1"/>
            </a:xfrm>
            <a:prstGeom prst="straightConnector1">
              <a:avLst/>
            </a:prstGeom>
            <a:grpFill/>
            <a:ln w="38100">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895916" y="3053951"/>
              <a:ext cx="205296" cy="0"/>
            </a:xfrm>
            <a:prstGeom prst="straightConnector1">
              <a:avLst/>
            </a:prstGeom>
            <a:grpFill/>
            <a:ln w="38100">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sp>
          <p:nvSpPr>
            <p:cNvPr id="19" name="Freeform 34"/>
            <p:cNvSpPr>
              <a:spLocks noEditPoints="1"/>
            </p:cNvSpPr>
            <p:nvPr/>
          </p:nvSpPr>
          <p:spPr bwMode="auto">
            <a:xfrm>
              <a:off x="4476752" y="2882168"/>
              <a:ext cx="401098" cy="393598"/>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grpFill/>
            <a:ln>
              <a:solidFill>
                <a:schemeClr val="accent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grpSp>
        <p:nvGrpSpPr>
          <p:cNvPr id="20" name="Group 19"/>
          <p:cNvGrpSpPr>
            <a:grpSpLocks noChangeAspect="1"/>
          </p:cNvGrpSpPr>
          <p:nvPr>
            <p:custDataLst>
              <p:tags r:id="rId2"/>
            </p:custDataLst>
          </p:nvPr>
        </p:nvGrpSpPr>
        <p:grpSpPr>
          <a:xfrm>
            <a:off x="4684615" y="3015400"/>
            <a:ext cx="711930" cy="699536"/>
            <a:chOff x="9012936" y="1567376"/>
            <a:chExt cx="2233708" cy="2194822"/>
          </a:xfrm>
          <a:solidFill>
            <a:schemeClr val="accent1"/>
          </a:solidFill>
        </p:grpSpPr>
        <p:sp>
          <p:nvSpPr>
            <p:cNvPr id="21" name="Isosceles Triangle 20"/>
            <p:cNvSpPr/>
            <p:nvPr/>
          </p:nvSpPr>
          <p:spPr bwMode="auto">
            <a:xfrm>
              <a:off x="9845289" y="1567376"/>
              <a:ext cx="579119" cy="438151"/>
            </a:xfrm>
            <a:prstGeom prst="triangl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22" name="Straight Arrow Connector 21"/>
            <p:cNvCxnSpPr/>
            <p:nvPr/>
          </p:nvCxnSpPr>
          <p:spPr>
            <a:xfrm>
              <a:off x="10134849" y="2005527"/>
              <a:ext cx="0" cy="1005840"/>
            </a:xfrm>
            <a:prstGeom prst="straightConnector1">
              <a:avLst/>
            </a:prstGeom>
            <a:grpFill/>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012936" y="3213558"/>
              <a:ext cx="548640" cy="548640"/>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4" name="Oval 23"/>
            <p:cNvSpPr/>
            <p:nvPr/>
          </p:nvSpPr>
          <p:spPr bwMode="auto">
            <a:xfrm>
              <a:off x="10698004" y="3213558"/>
              <a:ext cx="548640" cy="548640"/>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25" name="Straight Arrow Connector 24"/>
            <p:cNvCxnSpPr>
              <a:endCxn id="23" idx="6"/>
            </p:cNvCxnSpPr>
            <p:nvPr/>
          </p:nvCxnSpPr>
          <p:spPr>
            <a:xfrm flipH="1">
              <a:off x="9561576" y="3471850"/>
              <a:ext cx="298229" cy="16029"/>
            </a:xfrm>
            <a:prstGeom prst="straightConnector1">
              <a:avLst/>
            </a:prstGeom>
            <a:grpFill/>
            <a:ln w="38100">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0438924" y="3487878"/>
              <a:ext cx="274320" cy="0"/>
            </a:xfrm>
            <a:prstGeom prst="straightConnector1">
              <a:avLst/>
            </a:prstGeom>
            <a:grpFill/>
            <a:ln w="38100">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9845289" y="3011367"/>
              <a:ext cx="579119" cy="64122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8" name="Diamond 27"/>
            <p:cNvSpPr/>
            <p:nvPr/>
          </p:nvSpPr>
          <p:spPr bwMode="auto">
            <a:xfrm>
              <a:off x="9937458" y="3142494"/>
              <a:ext cx="365759" cy="378965"/>
            </a:xfrm>
            <a:prstGeom prst="diamond">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9" name="Group 28"/>
          <p:cNvGrpSpPr>
            <a:grpSpLocks noChangeAspect="1"/>
          </p:cNvGrpSpPr>
          <p:nvPr>
            <p:custDataLst>
              <p:tags r:id="rId3"/>
            </p:custDataLst>
          </p:nvPr>
        </p:nvGrpSpPr>
        <p:grpSpPr>
          <a:xfrm>
            <a:off x="4953000" y="1341895"/>
            <a:ext cx="496523" cy="699536"/>
            <a:chOff x="7153963" y="1512570"/>
            <a:chExt cx="1557863" cy="2194822"/>
          </a:xfrm>
          <a:solidFill>
            <a:schemeClr val="accent1"/>
          </a:solidFill>
        </p:grpSpPr>
        <p:sp>
          <p:nvSpPr>
            <p:cNvPr id="30" name="Isosceles Triangle 29"/>
            <p:cNvSpPr/>
            <p:nvPr/>
          </p:nvSpPr>
          <p:spPr bwMode="auto">
            <a:xfrm>
              <a:off x="7153963" y="1512570"/>
              <a:ext cx="579120" cy="438150"/>
            </a:xfrm>
            <a:prstGeom prst="triangl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31" name="Straight Arrow Connector 30"/>
            <p:cNvCxnSpPr/>
            <p:nvPr/>
          </p:nvCxnSpPr>
          <p:spPr>
            <a:xfrm>
              <a:off x="7443523" y="1950720"/>
              <a:ext cx="0" cy="1222692"/>
            </a:xfrm>
            <a:prstGeom prst="straightConnector1">
              <a:avLst/>
            </a:prstGeom>
            <a:grpFill/>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Hexagon 31"/>
            <p:cNvSpPr/>
            <p:nvPr/>
          </p:nvSpPr>
          <p:spPr bwMode="auto">
            <a:xfrm>
              <a:off x="7180685" y="3213558"/>
              <a:ext cx="520039" cy="439027"/>
            </a:xfrm>
            <a:prstGeom prst="hexagon">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3" name="Oval 32"/>
            <p:cNvSpPr/>
            <p:nvPr/>
          </p:nvSpPr>
          <p:spPr bwMode="auto">
            <a:xfrm>
              <a:off x="7154432" y="3158752"/>
              <a:ext cx="548641" cy="548640"/>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4" name="Rectangle 33"/>
            <p:cNvSpPr/>
            <p:nvPr/>
          </p:nvSpPr>
          <p:spPr bwMode="auto">
            <a:xfrm>
              <a:off x="7214924" y="2646946"/>
              <a:ext cx="457200" cy="91440"/>
            </a:xfrm>
            <a:prstGeom prst="rect">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35" name="Straight Arrow Connector 34"/>
            <p:cNvCxnSpPr/>
            <p:nvPr/>
          </p:nvCxnSpPr>
          <p:spPr>
            <a:xfrm flipH="1">
              <a:off x="7740925" y="2694845"/>
              <a:ext cx="369665" cy="0"/>
            </a:xfrm>
            <a:prstGeom prst="straightConnector1">
              <a:avLst/>
            </a:prstGeom>
            <a:grpFill/>
            <a:ln w="38100">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970678" y="2204965"/>
              <a:ext cx="741148" cy="1004289"/>
            </a:xfrm>
            <a:prstGeom prst="rect">
              <a:avLst/>
            </a:prstGeom>
            <a:noFill/>
            <a:ln>
              <a:noFill/>
            </a:ln>
          </p:spPr>
          <p:txBody>
            <a:bodyPr wrap="none">
              <a:spAutoFit/>
            </a:bodyPr>
            <a:lstStyle/>
            <a:p>
              <a:r>
                <a:rPr lang="en-US" sz="2000" b="1" kern="0" dirty="0" smtClean="0">
                  <a:ln>
                    <a:solidFill>
                      <a:schemeClr val="bg1">
                        <a:alpha val="0"/>
                      </a:schemeClr>
                    </a:solidFill>
                  </a:ln>
                  <a:solidFill>
                    <a:schemeClr val="accent1"/>
                  </a:solidFill>
                  <a:latin typeface="Segoe UI Light" pitchFamily="34" charset="0"/>
                </a:rPr>
                <a:t>?</a:t>
              </a:r>
              <a:endParaRPr lang="en-US" sz="1400" b="1" dirty="0">
                <a:solidFill>
                  <a:schemeClr val="accent1"/>
                </a:solidFill>
                <a:latin typeface="Segoe UI Light" pitchFamily="34" charset="0"/>
              </a:endParaRPr>
            </a:p>
          </p:txBody>
        </p:sp>
      </p:grpSp>
    </p:spTree>
    <p:extLst>
      <p:ext uri="{BB962C8B-B14F-4D97-AF65-F5344CB8AC3E}">
        <p14:creationId xmlns:p14="http://schemas.microsoft.com/office/powerpoint/2010/main" val="27356508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mtClean="0"/>
              <a:t>Service Bus Relay</a:t>
            </a:r>
            <a:endParaRPr lang="en-US" dirty="0"/>
          </a:p>
        </p:txBody>
      </p:sp>
      <p:grpSp>
        <p:nvGrpSpPr>
          <p:cNvPr id="2" name="Group 1"/>
          <p:cNvGrpSpPr/>
          <p:nvPr/>
        </p:nvGrpSpPr>
        <p:grpSpPr>
          <a:xfrm>
            <a:off x="3587924" y="1073178"/>
            <a:ext cx="4073095" cy="1196123"/>
            <a:chOff x="4783898" y="1430903"/>
            <a:chExt cx="5430793" cy="1594831"/>
          </a:xfrm>
        </p:grpSpPr>
        <p:grpSp>
          <p:nvGrpSpPr>
            <p:cNvPr id="61" name="Group 60"/>
            <p:cNvGrpSpPr/>
            <p:nvPr/>
          </p:nvGrpSpPr>
          <p:grpSpPr>
            <a:xfrm>
              <a:off x="4783898" y="1430903"/>
              <a:ext cx="2624206" cy="1594831"/>
              <a:chOff x="4782123" y="1430618"/>
              <a:chExt cx="2624578" cy="1595058"/>
            </a:xfrm>
          </p:grpSpPr>
          <p:sp>
            <p:nvSpPr>
              <p:cNvPr id="27" name="Freeform 10"/>
              <p:cNvSpPr>
                <a:spLocks noEditPoints="1"/>
              </p:cNvSpPr>
              <p:nvPr/>
            </p:nvSpPr>
            <p:spPr bwMode="black">
              <a:xfrm>
                <a:off x="5213797" y="1712974"/>
                <a:ext cx="2192904" cy="1312702"/>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1"/>
              </a:solidFill>
              <a:ln>
                <a:noFill/>
              </a:ln>
              <a:extLst/>
            </p:spPr>
            <p:txBody>
              <a:bodyPr vert="horz" wrap="square" lIns="205711" tIns="34285" rIns="68570" bIns="68570" numCol="1" anchor="b" anchorCtr="0" compatLnSpc="1">
                <a:prstTxWarp prst="textNoShape">
                  <a:avLst/>
                </a:prstTxWarp>
              </a:bodyPr>
              <a:lstStyle/>
              <a:p>
                <a:endParaRPr lang="en-US" sz="1350" dirty="0">
                  <a:solidFill>
                    <a:schemeClr val="bg1">
                      <a:alpha val="99000"/>
                    </a:schemeClr>
                  </a:solidFill>
                  <a:latin typeface="+mj-lt"/>
                </a:endParaRPr>
              </a:p>
            </p:txBody>
          </p:sp>
          <p:grpSp>
            <p:nvGrpSpPr>
              <p:cNvPr id="26" name="Group 25"/>
              <p:cNvGrpSpPr/>
              <p:nvPr/>
            </p:nvGrpSpPr>
            <p:grpSpPr>
              <a:xfrm>
                <a:off x="4782123" y="1430618"/>
                <a:ext cx="1088758" cy="1088758"/>
                <a:chOff x="6094413" y="3355650"/>
                <a:chExt cx="758952" cy="758952"/>
              </a:xfrm>
            </p:grpSpPr>
            <p:sp>
              <p:nvSpPr>
                <p:cNvPr id="20" name="Rectangle 19"/>
                <p:cNvSpPr/>
                <p:nvPr/>
              </p:nvSpPr>
              <p:spPr bwMode="auto">
                <a:xfrm>
                  <a:off x="6094413" y="3355650"/>
                  <a:ext cx="758952" cy="7589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4" tIns="6857" rIns="6857" bIns="6857" numCol="1" rtlCol="0" anchor="b" anchorCtr="0" compatLnSpc="1">
                  <a:prstTxWarp prst="textNoShape">
                    <a:avLst/>
                  </a:prstTxWarp>
                </a:bodyPr>
                <a:lstStyle/>
                <a:p>
                  <a:pPr defTabSz="684587" fontAlgn="base">
                    <a:lnSpc>
                      <a:spcPct val="90000"/>
                    </a:lnSpc>
                    <a:spcBef>
                      <a:spcPct val="0"/>
                    </a:spcBef>
                    <a:spcAft>
                      <a:spcPct val="0"/>
                    </a:spcAft>
                  </a:pPr>
                  <a:endParaRPr lang="en-US" sz="900" dirty="0">
                    <a:gradFill>
                      <a:gsLst>
                        <a:gs pos="0">
                          <a:srgbClr val="FFFFFF"/>
                        </a:gs>
                        <a:gs pos="100000">
                          <a:srgbClr val="FFFFFF"/>
                        </a:gs>
                      </a:gsLst>
                      <a:lin ang="5400000" scaled="0"/>
                    </a:gradFill>
                    <a:latin typeface="+mj-lt"/>
                  </a:endParaRPr>
                </a:p>
              </p:txBody>
            </p:sp>
            <p:grpSp>
              <p:nvGrpSpPr>
                <p:cNvPr id="21" name="Group 20"/>
                <p:cNvGrpSpPr/>
                <p:nvPr/>
              </p:nvGrpSpPr>
              <p:grpSpPr>
                <a:xfrm>
                  <a:off x="6167567" y="3483382"/>
                  <a:ext cx="612646" cy="503488"/>
                  <a:chOff x="3264238" y="2566203"/>
                  <a:chExt cx="1214048" cy="997739"/>
                </a:xfrm>
              </p:grpSpPr>
              <p:sp>
                <p:nvSpPr>
                  <p:cNvPr id="22" name="Oval 21"/>
                  <p:cNvSpPr/>
                  <p:nvPr/>
                </p:nvSpPr>
                <p:spPr bwMode="auto">
                  <a:xfrm>
                    <a:off x="3566915" y="2830302"/>
                    <a:ext cx="484742" cy="4847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4" tIns="34283" rIns="13714" bIns="34283" numCol="1" rtlCol="0" anchor="ctr" anchorCtr="0" compatLnSpc="1">
                    <a:prstTxWarp prst="textNoShape">
                      <a:avLst/>
                    </a:prstTxWarp>
                  </a:bodyPr>
                  <a:lstStyle/>
                  <a:p>
                    <a:pPr algn="ctr" defTabSz="685443" fontAlgn="base">
                      <a:spcBef>
                        <a:spcPct val="0"/>
                      </a:spcBef>
                      <a:spcAft>
                        <a:spcPct val="0"/>
                      </a:spcAft>
                    </a:pPr>
                    <a:endParaRPr lang="en-US" sz="825" dirty="0">
                      <a:gradFill>
                        <a:gsLst>
                          <a:gs pos="0">
                            <a:srgbClr val="FFFFFF"/>
                          </a:gs>
                          <a:gs pos="100000">
                            <a:srgbClr val="FFFFFF"/>
                          </a:gs>
                        </a:gsLst>
                        <a:lin ang="5400000" scaled="0"/>
                      </a:gradFill>
                      <a:latin typeface="+mj-lt"/>
                    </a:endParaRPr>
                  </a:p>
                </p:txBody>
              </p:sp>
              <p:sp>
                <p:nvSpPr>
                  <p:cNvPr id="23" name="Right Arrow 22"/>
                  <p:cNvSpPr/>
                  <p:nvPr/>
                </p:nvSpPr>
                <p:spPr bwMode="auto">
                  <a:xfrm>
                    <a:off x="4104422" y="2885741"/>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4" tIns="34283" rIns="13714" bIns="34283" numCol="1" rtlCol="0" anchor="ctr" anchorCtr="0" compatLnSpc="1">
                    <a:prstTxWarp prst="textNoShape">
                      <a:avLst/>
                    </a:prstTxWarp>
                  </a:bodyPr>
                  <a:lstStyle/>
                  <a:p>
                    <a:pPr algn="ctr" defTabSz="685443" fontAlgn="base">
                      <a:spcBef>
                        <a:spcPct val="0"/>
                      </a:spcBef>
                      <a:spcAft>
                        <a:spcPct val="0"/>
                      </a:spcAft>
                    </a:pPr>
                    <a:endParaRPr lang="en-US" sz="825" dirty="0">
                      <a:gradFill>
                        <a:gsLst>
                          <a:gs pos="0">
                            <a:srgbClr val="FFFFFF"/>
                          </a:gs>
                          <a:gs pos="100000">
                            <a:srgbClr val="FFFFFF"/>
                          </a:gs>
                        </a:gsLst>
                        <a:lin ang="5400000" scaled="0"/>
                      </a:gradFill>
                      <a:latin typeface="+mj-lt"/>
                    </a:endParaRPr>
                  </a:p>
                </p:txBody>
              </p:sp>
              <p:sp>
                <p:nvSpPr>
                  <p:cNvPr id="24" name="Right Arrow 23"/>
                  <p:cNvSpPr/>
                  <p:nvPr/>
                </p:nvSpPr>
                <p:spPr bwMode="auto">
                  <a:xfrm rot="2610121">
                    <a:off x="3264238" y="2566203"/>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4" tIns="34283" rIns="13714" bIns="34283" numCol="1" rtlCol="0" anchor="ctr" anchorCtr="0" compatLnSpc="1">
                    <a:prstTxWarp prst="textNoShape">
                      <a:avLst/>
                    </a:prstTxWarp>
                  </a:bodyPr>
                  <a:lstStyle/>
                  <a:p>
                    <a:pPr algn="ctr" defTabSz="685443" fontAlgn="base">
                      <a:spcBef>
                        <a:spcPct val="0"/>
                      </a:spcBef>
                      <a:spcAft>
                        <a:spcPct val="0"/>
                      </a:spcAft>
                    </a:pPr>
                    <a:endParaRPr lang="en-US" sz="825" dirty="0">
                      <a:gradFill>
                        <a:gsLst>
                          <a:gs pos="0">
                            <a:srgbClr val="FFFFFF"/>
                          </a:gs>
                          <a:gs pos="100000">
                            <a:srgbClr val="FFFFFF"/>
                          </a:gs>
                        </a:gsLst>
                        <a:lin ang="5400000" scaled="0"/>
                      </a:gradFill>
                      <a:latin typeface="+mj-lt"/>
                    </a:endParaRPr>
                  </a:p>
                </p:txBody>
              </p:sp>
              <p:sp>
                <p:nvSpPr>
                  <p:cNvPr id="25" name="Right Arrow 24"/>
                  <p:cNvSpPr/>
                  <p:nvPr/>
                </p:nvSpPr>
                <p:spPr bwMode="auto">
                  <a:xfrm rot="18853141">
                    <a:off x="3264303" y="3190078"/>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4" tIns="34283" rIns="13714" bIns="34283" numCol="1" rtlCol="0" anchor="ctr" anchorCtr="0" compatLnSpc="1">
                    <a:prstTxWarp prst="textNoShape">
                      <a:avLst/>
                    </a:prstTxWarp>
                  </a:bodyPr>
                  <a:lstStyle/>
                  <a:p>
                    <a:pPr algn="ctr" defTabSz="685443" fontAlgn="base">
                      <a:spcBef>
                        <a:spcPct val="0"/>
                      </a:spcBef>
                      <a:spcAft>
                        <a:spcPct val="0"/>
                      </a:spcAft>
                    </a:pPr>
                    <a:endParaRPr lang="en-US" sz="825" dirty="0">
                      <a:gradFill>
                        <a:gsLst>
                          <a:gs pos="0">
                            <a:srgbClr val="FFFFFF"/>
                          </a:gs>
                          <a:gs pos="100000">
                            <a:srgbClr val="FFFFFF"/>
                          </a:gs>
                        </a:gsLst>
                        <a:lin ang="5400000" scaled="0"/>
                      </a:gradFill>
                      <a:latin typeface="+mj-lt"/>
                    </a:endParaRPr>
                  </a:p>
                </p:txBody>
              </p:sp>
            </p:grpSp>
          </p:grpSp>
        </p:grpSp>
        <p:sp>
          <p:nvSpPr>
            <p:cNvPr id="29" name="TextBox 28"/>
            <p:cNvSpPr txBox="1"/>
            <p:nvPr/>
          </p:nvSpPr>
          <p:spPr>
            <a:xfrm>
              <a:off x="7408104" y="1688685"/>
              <a:ext cx="2806587" cy="475323"/>
            </a:xfrm>
            <a:prstGeom prst="rect">
              <a:avLst/>
            </a:prstGeom>
            <a:noFill/>
          </p:spPr>
          <p:txBody>
            <a:bodyPr wrap="none" lIns="0" tIns="0" rIns="0" bIns="0" rtlCol="0" anchor="ctr">
              <a:noAutofit/>
            </a:bodyPr>
            <a:lstStyle/>
            <a:p>
              <a:pPr algn="ctr" defTabSz="685296"/>
              <a:r>
                <a:rPr lang="en-US" sz="1500" dirty="0">
                  <a:solidFill>
                    <a:schemeClr val="tx1">
                      <a:lumMod val="90000"/>
                      <a:lumOff val="10000"/>
                      <a:alpha val="99000"/>
                    </a:schemeClr>
                  </a:solidFill>
                  <a:latin typeface="+mj-lt"/>
                  <a:ea typeface="Segoe UI" pitchFamily="34" charset="0"/>
                  <a:cs typeface="Segoe UI" pitchFamily="34" charset="0"/>
                </a:rPr>
                <a:t>Register your service</a:t>
              </a:r>
            </a:p>
          </p:txBody>
        </p:sp>
      </p:grpSp>
      <p:grpSp>
        <p:nvGrpSpPr>
          <p:cNvPr id="62" name="Group 61"/>
          <p:cNvGrpSpPr/>
          <p:nvPr/>
        </p:nvGrpSpPr>
        <p:grpSpPr>
          <a:xfrm>
            <a:off x="1356723" y="1303157"/>
            <a:ext cx="2140324" cy="848712"/>
            <a:chOff x="1806766" y="1737302"/>
            <a:chExt cx="2854170" cy="1131776"/>
          </a:xfrm>
        </p:grpSpPr>
        <p:cxnSp>
          <p:nvCxnSpPr>
            <p:cNvPr id="34" name="Straight Arrow Connector 33"/>
            <p:cNvCxnSpPr/>
            <p:nvPr/>
          </p:nvCxnSpPr>
          <p:spPr>
            <a:xfrm>
              <a:off x="2803376" y="2631382"/>
              <a:ext cx="297456" cy="0"/>
            </a:xfrm>
            <a:prstGeom prst="straightConnector1">
              <a:avLst/>
            </a:prstGeom>
            <a:ln w="85725">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806766" y="1737302"/>
              <a:ext cx="2854170" cy="475390"/>
            </a:xfrm>
            <a:prstGeom prst="rect">
              <a:avLst/>
            </a:prstGeom>
            <a:noFill/>
          </p:spPr>
          <p:txBody>
            <a:bodyPr wrap="none" lIns="0" tIns="0" rIns="0" bIns="0" rtlCol="0" anchor="ctr">
              <a:noAutofit/>
            </a:bodyPr>
            <a:lstStyle/>
            <a:p>
              <a:pPr algn="r" defTabSz="685296"/>
              <a:r>
                <a:rPr lang="en-US" sz="1500" dirty="0">
                  <a:solidFill>
                    <a:schemeClr val="tx1">
                      <a:lumMod val="90000"/>
                      <a:lumOff val="10000"/>
                      <a:alpha val="99000"/>
                    </a:schemeClr>
                  </a:solidFill>
                  <a:latin typeface="+mj-lt"/>
                  <a:ea typeface="Segoe UI" pitchFamily="34" charset="0"/>
                  <a:cs typeface="Segoe UI" pitchFamily="34" charset="0"/>
                </a:rPr>
                <a:t>Expose a proxy endpoint</a:t>
              </a:r>
            </a:p>
          </p:txBody>
        </p:sp>
        <p:sp>
          <p:nvSpPr>
            <p:cNvPr id="31" name="TextBox 30"/>
            <p:cNvSpPr txBox="1"/>
            <p:nvPr/>
          </p:nvSpPr>
          <p:spPr>
            <a:xfrm>
              <a:off x="3394388" y="2393688"/>
              <a:ext cx="1266548" cy="475390"/>
            </a:xfrm>
            <a:prstGeom prst="rect">
              <a:avLst/>
            </a:prstGeom>
            <a:noFill/>
          </p:spPr>
          <p:txBody>
            <a:bodyPr wrap="none" lIns="0" tIns="0" rIns="0" bIns="0" rtlCol="0" anchor="ctr">
              <a:noAutofit/>
            </a:bodyPr>
            <a:lstStyle/>
            <a:p>
              <a:pPr algn="r" defTabSz="685296"/>
              <a:r>
                <a:rPr lang="en-US" sz="1500" dirty="0" err="1">
                  <a:solidFill>
                    <a:schemeClr val="tx1">
                      <a:lumMod val="90000"/>
                      <a:lumOff val="10000"/>
                      <a:alpha val="99000"/>
                    </a:schemeClr>
                  </a:solidFill>
                  <a:latin typeface="+mj-lt"/>
                  <a:ea typeface="Segoe UI" pitchFamily="34" charset="0"/>
                  <a:cs typeface="Segoe UI" pitchFamily="34" charset="0"/>
                </a:rPr>
                <a:t>ProcessReport</a:t>
              </a:r>
              <a:endParaRPr lang="en-US" sz="1500" dirty="0">
                <a:solidFill>
                  <a:schemeClr val="tx1">
                    <a:lumMod val="90000"/>
                    <a:lumOff val="10000"/>
                    <a:alpha val="99000"/>
                  </a:schemeClr>
                </a:solidFill>
                <a:latin typeface="+mj-lt"/>
                <a:ea typeface="Segoe UI" pitchFamily="34" charset="0"/>
                <a:cs typeface="Segoe UI" pitchFamily="34" charset="0"/>
              </a:endParaRPr>
            </a:p>
          </p:txBody>
        </p:sp>
      </p:grpSp>
      <p:grpSp>
        <p:nvGrpSpPr>
          <p:cNvPr id="4" name="Group 3"/>
          <p:cNvGrpSpPr/>
          <p:nvPr/>
        </p:nvGrpSpPr>
        <p:grpSpPr>
          <a:xfrm>
            <a:off x="4933168" y="2774132"/>
            <a:ext cx="3835049" cy="1955917"/>
            <a:chOff x="6577556" y="3698842"/>
            <a:chExt cx="5113399" cy="2607889"/>
          </a:xfrm>
        </p:grpSpPr>
        <p:sp>
          <p:nvSpPr>
            <p:cNvPr id="36" name="Rectangle 35"/>
            <p:cNvSpPr/>
            <p:nvPr/>
          </p:nvSpPr>
          <p:spPr bwMode="auto">
            <a:xfrm>
              <a:off x="6577556" y="4054120"/>
              <a:ext cx="5113399" cy="2252611"/>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4" tIns="6857" rIns="6857" bIns="6857" numCol="1" rtlCol="0" anchor="b" anchorCtr="0" compatLnSpc="1">
              <a:prstTxWarp prst="textNoShape">
                <a:avLst/>
              </a:prstTxWarp>
            </a:bodyPr>
            <a:lstStyle/>
            <a:p>
              <a:pPr defTabSz="684587" fontAlgn="base">
                <a:lnSpc>
                  <a:spcPct val="90000"/>
                </a:lnSpc>
                <a:spcBef>
                  <a:spcPct val="0"/>
                </a:spcBef>
                <a:spcAft>
                  <a:spcPct val="0"/>
                </a:spcAft>
              </a:pPr>
              <a:endParaRPr lang="en-US" sz="900" dirty="0">
                <a:gradFill>
                  <a:gsLst>
                    <a:gs pos="0">
                      <a:srgbClr val="FFFFFF"/>
                    </a:gs>
                    <a:gs pos="100000">
                      <a:srgbClr val="FFFFFF"/>
                    </a:gs>
                  </a:gsLst>
                  <a:lin ang="5400000" scaled="0"/>
                </a:gradFill>
                <a:latin typeface="+mj-lt"/>
              </a:endParaRPr>
            </a:p>
          </p:txBody>
        </p:sp>
        <p:sp>
          <p:nvSpPr>
            <p:cNvPr id="37" name="TextBox 36"/>
            <p:cNvSpPr txBox="1"/>
            <p:nvPr/>
          </p:nvSpPr>
          <p:spPr>
            <a:xfrm>
              <a:off x="10334004" y="3698842"/>
              <a:ext cx="1334920" cy="307733"/>
            </a:xfrm>
            <a:prstGeom prst="rect">
              <a:avLst/>
            </a:prstGeom>
            <a:noFill/>
          </p:spPr>
          <p:txBody>
            <a:bodyPr wrap="none" lIns="0" tIns="0" rIns="0" bIns="0" rtlCol="0" anchor="ctr">
              <a:noAutofit/>
            </a:bodyPr>
            <a:lstStyle/>
            <a:p>
              <a:pPr algn="r" defTabSz="685296"/>
              <a:r>
                <a:rPr lang="en-US" sz="1500" dirty="0">
                  <a:solidFill>
                    <a:schemeClr val="tx1">
                      <a:lumMod val="90000"/>
                      <a:lumOff val="10000"/>
                      <a:alpha val="99000"/>
                    </a:schemeClr>
                  </a:solidFill>
                  <a:latin typeface="+mj-lt"/>
                  <a:ea typeface="Segoe UI" pitchFamily="34" charset="0"/>
                  <a:cs typeface="Segoe UI" pitchFamily="34" charset="0"/>
                </a:rPr>
                <a:t>On-premise</a:t>
              </a:r>
            </a:p>
          </p:txBody>
        </p:sp>
        <p:sp>
          <p:nvSpPr>
            <p:cNvPr id="38" name="TextBox 37"/>
            <p:cNvSpPr txBox="1"/>
            <p:nvPr/>
          </p:nvSpPr>
          <p:spPr>
            <a:xfrm>
              <a:off x="10026380" y="4191521"/>
              <a:ext cx="1654144" cy="475323"/>
            </a:xfrm>
            <a:prstGeom prst="rect">
              <a:avLst/>
            </a:prstGeom>
            <a:noFill/>
          </p:spPr>
          <p:txBody>
            <a:bodyPr wrap="none" lIns="137141" tIns="0" rIns="137141" bIns="0" rtlCol="0" anchor="ctr">
              <a:noAutofit/>
            </a:bodyPr>
            <a:lstStyle/>
            <a:p>
              <a:pPr algn="r" defTabSz="685296"/>
              <a:r>
                <a:rPr lang="en-US" sz="1500" dirty="0">
                  <a:solidFill>
                    <a:schemeClr val="tx1">
                      <a:lumMod val="90000"/>
                      <a:lumOff val="10000"/>
                      <a:alpha val="99000"/>
                    </a:schemeClr>
                  </a:solidFill>
                  <a:latin typeface="+mj-lt"/>
                  <a:ea typeface="Segoe UI" pitchFamily="34" charset="0"/>
                  <a:cs typeface="Segoe UI" pitchFamily="34" charset="0"/>
                </a:rPr>
                <a:t>Web service</a:t>
              </a:r>
            </a:p>
          </p:txBody>
        </p:sp>
        <p:sp>
          <p:nvSpPr>
            <p:cNvPr id="39" name="Rectangle 38"/>
            <p:cNvSpPr/>
            <p:nvPr/>
          </p:nvSpPr>
          <p:spPr bwMode="auto">
            <a:xfrm>
              <a:off x="10103031" y="4732936"/>
              <a:ext cx="1389691" cy="13915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4" tIns="6857" rIns="6857" bIns="6857" numCol="1" rtlCol="0" anchor="b" anchorCtr="0" compatLnSpc="1">
              <a:prstTxWarp prst="textNoShape">
                <a:avLst/>
              </a:prstTxWarp>
            </a:bodyPr>
            <a:lstStyle/>
            <a:p>
              <a:pPr defTabSz="684587" fontAlgn="base">
                <a:lnSpc>
                  <a:spcPct val="90000"/>
                </a:lnSpc>
                <a:spcBef>
                  <a:spcPct val="0"/>
                </a:spcBef>
                <a:spcAft>
                  <a:spcPct val="0"/>
                </a:spcAft>
              </a:pPr>
              <a:endParaRPr lang="en-US" sz="900" dirty="0">
                <a:gradFill>
                  <a:gsLst>
                    <a:gs pos="0">
                      <a:srgbClr val="FFFFFF"/>
                    </a:gs>
                    <a:gs pos="100000">
                      <a:srgbClr val="FFFFFF"/>
                    </a:gs>
                  </a:gsLst>
                  <a:lin ang="5400000" scaled="0"/>
                </a:gradFill>
                <a:latin typeface="+mj-lt"/>
              </a:endParaRPr>
            </a:p>
          </p:txBody>
        </p:sp>
        <p:grpSp>
          <p:nvGrpSpPr>
            <p:cNvPr id="45" name="Group 44"/>
            <p:cNvGrpSpPr/>
            <p:nvPr/>
          </p:nvGrpSpPr>
          <p:grpSpPr>
            <a:xfrm>
              <a:off x="10281685" y="4867303"/>
              <a:ext cx="1032385" cy="1122847"/>
              <a:chOff x="10259652" y="4836914"/>
              <a:chExt cx="797518" cy="867400"/>
            </a:xfrm>
          </p:grpSpPr>
          <p:sp>
            <p:nvSpPr>
              <p:cNvPr id="40" name="Isosceles Triangle 39"/>
              <p:cNvSpPr/>
              <p:nvPr/>
            </p:nvSpPr>
            <p:spPr bwMode="auto">
              <a:xfrm>
                <a:off x="10259653" y="4836914"/>
                <a:ext cx="797517" cy="68751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7" tIns="34283" rIns="68567" bIns="34283" numCol="1" rtlCol="0" anchor="ctr" anchorCtr="0" compatLnSpc="1">
                <a:prstTxWarp prst="textNoShape">
                  <a:avLst/>
                </a:prstTxWarp>
              </a:bodyPr>
              <a:lstStyle/>
              <a:p>
                <a:pPr algn="ctr" defTabSz="685443" fontAlgn="base">
                  <a:spcBef>
                    <a:spcPct val="0"/>
                  </a:spcBef>
                  <a:spcAft>
                    <a:spcPct val="0"/>
                  </a:spcAft>
                </a:pPr>
                <a:endParaRPr lang="en-US" sz="1650" dirty="0">
                  <a:gradFill>
                    <a:gsLst>
                      <a:gs pos="0">
                        <a:srgbClr val="FFFFFF"/>
                      </a:gs>
                      <a:gs pos="100000">
                        <a:srgbClr val="FFFFFF"/>
                      </a:gs>
                    </a:gsLst>
                    <a:lin ang="5400000" scaled="0"/>
                  </a:gradFill>
                  <a:latin typeface="+mj-lt"/>
                </a:endParaRPr>
              </a:p>
            </p:txBody>
          </p:sp>
          <p:sp>
            <p:nvSpPr>
              <p:cNvPr id="41" name="Rectangle 40"/>
              <p:cNvSpPr/>
              <p:nvPr/>
            </p:nvSpPr>
            <p:spPr bwMode="auto">
              <a:xfrm>
                <a:off x="10259652" y="5107880"/>
                <a:ext cx="797517" cy="1455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7" tIns="34283" rIns="68567" bIns="34283" numCol="1" rtlCol="0" anchor="ctr" anchorCtr="0" compatLnSpc="1">
                <a:prstTxWarp prst="textNoShape">
                  <a:avLst/>
                </a:prstTxWarp>
              </a:bodyPr>
              <a:lstStyle/>
              <a:p>
                <a:pPr algn="ctr" defTabSz="685443" fontAlgn="base">
                  <a:spcBef>
                    <a:spcPct val="0"/>
                  </a:spcBef>
                  <a:spcAft>
                    <a:spcPct val="0"/>
                  </a:spcAft>
                </a:pPr>
                <a:endParaRPr lang="en-US" sz="1650" dirty="0">
                  <a:gradFill>
                    <a:gsLst>
                      <a:gs pos="0">
                        <a:srgbClr val="FFFFFF"/>
                      </a:gs>
                      <a:gs pos="100000">
                        <a:srgbClr val="FFFFFF"/>
                      </a:gs>
                    </a:gsLst>
                    <a:lin ang="5400000" scaled="0"/>
                  </a:gradFill>
                  <a:latin typeface="+mj-lt"/>
                </a:endParaRPr>
              </a:p>
            </p:txBody>
          </p:sp>
          <p:sp>
            <p:nvSpPr>
              <p:cNvPr id="42" name="Rectangle 41"/>
              <p:cNvSpPr/>
              <p:nvPr/>
            </p:nvSpPr>
            <p:spPr bwMode="auto">
              <a:xfrm rot="5400000">
                <a:off x="10565486" y="5538598"/>
                <a:ext cx="185850" cy="1455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7" tIns="34283" rIns="68567" bIns="34283" numCol="1" rtlCol="0" anchor="ctr" anchorCtr="0" compatLnSpc="1">
                <a:prstTxWarp prst="textNoShape">
                  <a:avLst/>
                </a:prstTxWarp>
              </a:bodyPr>
              <a:lstStyle/>
              <a:p>
                <a:pPr algn="ctr" defTabSz="685443" fontAlgn="base">
                  <a:spcBef>
                    <a:spcPct val="0"/>
                  </a:spcBef>
                  <a:spcAft>
                    <a:spcPct val="0"/>
                  </a:spcAft>
                </a:pPr>
                <a:endParaRPr lang="en-US" sz="1650" dirty="0">
                  <a:gradFill>
                    <a:gsLst>
                      <a:gs pos="0">
                        <a:srgbClr val="FFFFFF"/>
                      </a:gs>
                      <a:gs pos="100000">
                        <a:srgbClr val="FFFFFF"/>
                      </a:gs>
                    </a:gsLst>
                    <a:lin ang="5400000" scaled="0"/>
                  </a:gradFill>
                  <a:latin typeface="+mj-lt"/>
                </a:endParaRPr>
              </a:p>
            </p:txBody>
          </p:sp>
          <p:sp>
            <p:nvSpPr>
              <p:cNvPr id="43" name="Isosceles Triangle 42"/>
              <p:cNvSpPr/>
              <p:nvPr/>
            </p:nvSpPr>
            <p:spPr bwMode="auto">
              <a:xfrm>
                <a:off x="10405340" y="5011584"/>
                <a:ext cx="502746" cy="43340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7" tIns="34283" rIns="68567" bIns="34283" numCol="1" rtlCol="0" anchor="ctr" anchorCtr="0" compatLnSpc="1">
                <a:prstTxWarp prst="textNoShape">
                  <a:avLst/>
                </a:prstTxWarp>
              </a:bodyPr>
              <a:lstStyle/>
              <a:p>
                <a:pPr algn="ctr" defTabSz="685443" fontAlgn="base">
                  <a:spcBef>
                    <a:spcPct val="0"/>
                  </a:spcBef>
                  <a:spcAft>
                    <a:spcPct val="0"/>
                  </a:spcAft>
                </a:pPr>
                <a:endParaRPr lang="en-US" sz="1650" dirty="0">
                  <a:gradFill>
                    <a:gsLst>
                      <a:gs pos="0">
                        <a:srgbClr val="FFFFFF"/>
                      </a:gs>
                      <a:gs pos="100000">
                        <a:srgbClr val="FFFFFF"/>
                      </a:gs>
                    </a:gsLst>
                    <a:lin ang="5400000" scaled="0"/>
                  </a:gradFill>
                  <a:latin typeface="+mj-lt"/>
                </a:endParaRPr>
              </a:p>
            </p:txBody>
          </p:sp>
          <p:sp>
            <p:nvSpPr>
              <p:cNvPr id="44" name="Isosceles Triangle 43"/>
              <p:cNvSpPr/>
              <p:nvPr/>
            </p:nvSpPr>
            <p:spPr bwMode="auto">
              <a:xfrm rot="10800000">
                <a:off x="10532126" y="5227252"/>
                <a:ext cx="252570" cy="217732"/>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7" tIns="34283" rIns="68567" bIns="34283" numCol="1" rtlCol="0" anchor="ctr" anchorCtr="0" compatLnSpc="1">
                <a:prstTxWarp prst="textNoShape">
                  <a:avLst/>
                </a:prstTxWarp>
              </a:bodyPr>
              <a:lstStyle/>
              <a:p>
                <a:pPr algn="ctr" defTabSz="685443" fontAlgn="base">
                  <a:spcBef>
                    <a:spcPct val="0"/>
                  </a:spcBef>
                  <a:spcAft>
                    <a:spcPct val="0"/>
                  </a:spcAft>
                </a:pPr>
                <a:endParaRPr lang="en-US" sz="1650" dirty="0">
                  <a:gradFill>
                    <a:gsLst>
                      <a:gs pos="0">
                        <a:srgbClr val="FFFFFF"/>
                      </a:gs>
                      <a:gs pos="100000">
                        <a:srgbClr val="FFFFFF"/>
                      </a:gs>
                    </a:gsLst>
                    <a:lin ang="5400000" scaled="0"/>
                  </a:gradFill>
                  <a:latin typeface="+mj-lt"/>
                </a:endParaRPr>
              </a:p>
            </p:txBody>
          </p:sp>
        </p:grpSp>
        <p:cxnSp>
          <p:nvCxnSpPr>
            <p:cNvPr id="46" name="Straight Arrow Connector 45"/>
            <p:cNvCxnSpPr/>
            <p:nvPr/>
          </p:nvCxnSpPr>
          <p:spPr>
            <a:xfrm>
              <a:off x="8035046" y="5406522"/>
              <a:ext cx="297414" cy="0"/>
            </a:xfrm>
            <a:prstGeom prst="straightConnector1">
              <a:avLst/>
            </a:prstGeom>
            <a:ln w="85725">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659840" y="5168861"/>
              <a:ext cx="1266368" cy="475323"/>
            </a:xfrm>
            <a:prstGeom prst="rect">
              <a:avLst/>
            </a:prstGeom>
            <a:noFill/>
          </p:spPr>
          <p:txBody>
            <a:bodyPr wrap="none" lIns="0" tIns="0" rIns="0" bIns="0" rtlCol="0" anchor="ctr">
              <a:noAutofit/>
            </a:bodyPr>
            <a:lstStyle/>
            <a:p>
              <a:pPr algn="r" defTabSz="685296"/>
              <a:r>
                <a:rPr lang="en-US" sz="1500" dirty="0" err="1">
                  <a:solidFill>
                    <a:schemeClr val="tx1">
                      <a:lumMod val="90000"/>
                      <a:lumOff val="10000"/>
                      <a:alpha val="99000"/>
                    </a:schemeClr>
                  </a:solidFill>
                  <a:latin typeface="+mj-lt"/>
                  <a:ea typeface="Segoe UI" pitchFamily="34" charset="0"/>
                  <a:cs typeface="Segoe UI" pitchFamily="34" charset="0"/>
                </a:rPr>
                <a:t>ProcessReport</a:t>
              </a:r>
              <a:endParaRPr lang="en-US" sz="1500" dirty="0">
                <a:solidFill>
                  <a:schemeClr val="tx1">
                    <a:lumMod val="90000"/>
                    <a:lumOff val="10000"/>
                    <a:alpha val="99000"/>
                  </a:schemeClr>
                </a:solidFill>
                <a:latin typeface="+mj-lt"/>
                <a:ea typeface="Segoe UI" pitchFamily="34" charset="0"/>
                <a:cs typeface="Segoe UI" pitchFamily="34" charset="0"/>
              </a:endParaRPr>
            </a:p>
          </p:txBody>
        </p:sp>
      </p:grpSp>
      <p:grpSp>
        <p:nvGrpSpPr>
          <p:cNvPr id="59" name="Group 58"/>
          <p:cNvGrpSpPr/>
          <p:nvPr/>
        </p:nvGrpSpPr>
        <p:grpSpPr>
          <a:xfrm>
            <a:off x="1480646" y="2543332"/>
            <a:ext cx="1396189" cy="1434233"/>
            <a:chOff x="1972021" y="3391103"/>
            <a:chExt cx="1861849" cy="1912581"/>
          </a:xfrm>
        </p:grpSpPr>
        <p:sp>
          <p:nvSpPr>
            <p:cNvPr id="49" name="Rectangle 48"/>
            <p:cNvSpPr/>
            <p:nvPr/>
          </p:nvSpPr>
          <p:spPr bwMode="auto">
            <a:xfrm>
              <a:off x="1972021" y="4030351"/>
              <a:ext cx="1861849" cy="1273333"/>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4" tIns="6857" rIns="6857" bIns="6857" numCol="1" rtlCol="0" anchor="b" anchorCtr="0" compatLnSpc="1">
              <a:prstTxWarp prst="textNoShape">
                <a:avLst/>
              </a:prstTxWarp>
            </a:bodyPr>
            <a:lstStyle/>
            <a:p>
              <a:pPr defTabSz="684587" fontAlgn="base">
                <a:lnSpc>
                  <a:spcPct val="90000"/>
                </a:lnSpc>
                <a:spcBef>
                  <a:spcPct val="0"/>
                </a:spcBef>
                <a:spcAft>
                  <a:spcPct val="0"/>
                </a:spcAft>
              </a:pPr>
              <a:endParaRPr lang="en-US" sz="900" dirty="0">
                <a:gradFill>
                  <a:gsLst>
                    <a:gs pos="0">
                      <a:srgbClr val="FFFFFF"/>
                    </a:gs>
                    <a:gs pos="100000">
                      <a:srgbClr val="FFFFFF"/>
                    </a:gs>
                  </a:gsLst>
                  <a:lin ang="5400000" scaled="0"/>
                </a:gradFill>
                <a:latin typeface="+mj-lt"/>
              </a:endParaRPr>
            </a:p>
          </p:txBody>
        </p:sp>
        <p:sp>
          <p:nvSpPr>
            <p:cNvPr id="50" name="TextBox 49"/>
            <p:cNvSpPr txBox="1"/>
            <p:nvPr/>
          </p:nvSpPr>
          <p:spPr>
            <a:xfrm>
              <a:off x="1972021" y="3391103"/>
              <a:ext cx="1487587" cy="615553"/>
            </a:xfrm>
            <a:prstGeom prst="rect">
              <a:avLst/>
            </a:prstGeom>
            <a:noFill/>
          </p:spPr>
          <p:txBody>
            <a:bodyPr wrap="none" lIns="0" tIns="0" rIns="0" bIns="0" rtlCol="0" anchor="ctr">
              <a:noAutofit/>
            </a:bodyPr>
            <a:lstStyle/>
            <a:p>
              <a:pPr defTabSz="685296"/>
              <a:r>
                <a:rPr lang="en-US" sz="1500" dirty="0">
                  <a:solidFill>
                    <a:schemeClr val="tx1">
                      <a:lumMod val="90000"/>
                      <a:lumOff val="10000"/>
                      <a:alpha val="99000"/>
                    </a:schemeClr>
                  </a:solidFill>
                  <a:latin typeface="+mj-lt"/>
                  <a:ea typeface="Segoe UI" pitchFamily="34" charset="0"/>
                  <a:cs typeface="Segoe UI" pitchFamily="34" charset="0"/>
                </a:rPr>
                <a:t>Consumer</a:t>
              </a:r>
            </a:p>
            <a:p>
              <a:pPr defTabSz="685296"/>
              <a:r>
                <a:rPr lang="en-US" sz="1500" dirty="0">
                  <a:solidFill>
                    <a:schemeClr val="tx1">
                      <a:lumMod val="90000"/>
                      <a:lumOff val="10000"/>
                      <a:alpha val="99000"/>
                    </a:schemeClr>
                  </a:solidFill>
                  <a:latin typeface="+mj-lt"/>
                  <a:ea typeface="Segoe UI" pitchFamily="34" charset="0"/>
                  <a:cs typeface="Segoe UI" pitchFamily="34" charset="0"/>
                </a:rPr>
                <a:t>(ANYWHERE)</a:t>
              </a:r>
            </a:p>
          </p:txBody>
        </p:sp>
      </p:grpSp>
      <p:sp>
        <p:nvSpPr>
          <p:cNvPr id="55" name="Freeform 54"/>
          <p:cNvSpPr/>
          <p:nvPr/>
        </p:nvSpPr>
        <p:spPr bwMode="auto">
          <a:xfrm>
            <a:off x="2967710" y="2264011"/>
            <a:ext cx="2891223" cy="1601655"/>
          </a:xfrm>
          <a:custGeom>
            <a:avLst/>
            <a:gdLst>
              <a:gd name="connsiteX0" fmla="*/ 0 w 4215904"/>
              <a:gd name="connsiteY0" fmla="*/ 0 h 2135843"/>
              <a:gd name="connsiteX1" fmla="*/ 1388126 w 4215904"/>
              <a:gd name="connsiteY1" fmla="*/ 848298 h 2135843"/>
              <a:gd name="connsiteX2" fmla="*/ 3503364 w 4215904"/>
              <a:gd name="connsiteY2" fmla="*/ 1454226 h 2135843"/>
              <a:gd name="connsiteX3" fmla="*/ 4153359 w 4215904"/>
              <a:gd name="connsiteY3" fmla="*/ 2082188 h 2135843"/>
              <a:gd name="connsiteX4" fmla="*/ 4153359 w 4215904"/>
              <a:gd name="connsiteY4" fmla="*/ 2060154 h 2135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5904" h="2135843">
                <a:moveTo>
                  <a:pt x="0" y="0"/>
                </a:moveTo>
                <a:cubicBezTo>
                  <a:pt x="402116" y="302963"/>
                  <a:pt x="804232" y="605927"/>
                  <a:pt x="1388126" y="848298"/>
                </a:cubicBezTo>
                <a:cubicBezTo>
                  <a:pt x="1972020" y="1090669"/>
                  <a:pt x="3042492" y="1248578"/>
                  <a:pt x="3503364" y="1454226"/>
                </a:cubicBezTo>
                <a:cubicBezTo>
                  <a:pt x="3964236" y="1659874"/>
                  <a:pt x="4045026" y="1981200"/>
                  <a:pt x="4153359" y="2082188"/>
                </a:cubicBezTo>
                <a:cubicBezTo>
                  <a:pt x="4261692" y="2183176"/>
                  <a:pt x="4207525" y="2121665"/>
                  <a:pt x="4153359" y="2060154"/>
                </a:cubicBezTo>
              </a:path>
            </a:pathLst>
          </a:cu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57106" tIns="28552" rIns="57106" bIns="28552" rtlCol="0" anchor="ctr"/>
          <a:lstStyle/>
          <a:p>
            <a:pPr algn="ctr" defTabSz="685296"/>
            <a:endParaRPr lang="en-US" sz="1275">
              <a:solidFill>
                <a:prstClr val="white"/>
              </a:solidFill>
              <a:latin typeface="+mj-lt"/>
            </a:endParaRPr>
          </a:p>
        </p:txBody>
      </p:sp>
      <p:sp>
        <p:nvSpPr>
          <p:cNvPr id="56" name="Freeform 55"/>
          <p:cNvSpPr/>
          <p:nvPr/>
        </p:nvSpPr>
        <p:spPr bwMode="auto">
          <a:xfrm>
            <a:off x="2272105" y="2155233"/>
            <a:ext cx="454416" cy="1306691"/>
          </a:xfrm>
          <a:custGeom>
            <a:avLst/>
            <a:gdLst>
              <a:gd name="connsiteX0" fmla="*/ 17990 w 690065"/>
              <a:gd name="connsiteY0" fmla="*/ 1742501 h 1827308"/>
              <a:gd name="connsiteX1" fmla="*/ 84091 w 690065"/>
              <a:gd name="connsiteY1" fmla="*/ 1742501 h 1827308"/>
              <a:gd name="connsiteX2" fmla="*/ 679002 w 690065"/>
              <a:gd name="connsiteY2" fmla="*/ 861152 h 1827308"/>
              <a:gd name="connsiteX3" fmla="*/ 469682 w 690065"/>
              <a:gd name="connsiteY3" fmla="*/ 78954 h 1827308"/>
              <a:gd name="connsiteX4" fmla="*/ 447648 w 690065"/>
              <a:gd name="connsiteY4" fmla="*/ 67938 h 1827308"/>
              <a:gd name="connsiteX0" fmla="*/ 0 w 605974"/>
              <a:gd name="connsiteY0" fmla="*/ 1742501 h 1742501"/>
              <a:gd name="connsiteX1" fmla="*/ 594911 w 605974"/>
              <a:gd name="connsiteY1" fmla="*/ 861152 h 1742501"/>
              <a:gd name="connsiteX2" fmla="*/ 385591 w 605974"/>
              <a:gd name="connsiteY2" fmla="*/ 78954 h 1742501"/>
              <a:gd name="connsiteX3" fmla="*/ 363557 w 605974"/>
              <a:gd name="connsiteY3" fmla="*/ 67938 h 1742501"/>
            </a:gdLst>
            <a:ahLst/>
            <a:cxnLst>
              <a:cxn ang="0">
                <a:pos x="connsiteX0" y="connsiteY0"/>
              </a:cxn>
              <a:cxn ang="0">
                <a:pos x="connsiteX1" y="connsiteY1"/>
              </a:cxn>
              <a:cxn ang="0">
                <a:pos x="connsiteX2" y="connsiteY2"/>
              </a:cxn>
              <a:cxn ang="0">
                <a:pos x="connsiteX3" y="connsiteY3"/>
              </a:cxn>
            </a:cxnLst>
            <a:rect l="l" t="t" r="r" b="b"/>
            <a:pathLst>
              <a:path w="605974" h="1742501">
                <a:moveTo>
                  <a:pt x="0" y="1742501"/>
                </a:moveTo>
                <a:cubicBezTo>
                  <a:pt x="110169" y="1595610"/>
                  <a:pt x="530646" y="1138410"/>
                  <a:pt x="594911" y="861152"/>
                </a:cubicBezTo>
                <a:cubicBezTo>
                  <a:pt x="659176" y="583894"/>
                  <a:pt x="424150" y="211156"/>
                  <a:pt x="385591" y="78954"/>
                </a:cubicBezTo>
                <a:cubicBezTo>
                  <a:pt x="347032" y="-53248"/>
                  <a:pt x="355294" y="7345"/>
                  <a:pt x="363557" y="67938"/>
                </a:cubicBezTo>
              </a:path>
            </a:pathLst>
          </a:cu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57106" tIns="28552" rIns="57106" bIns="28552" rtlCol="0" anchor="ctr"/>
          <a:lstStyle/>
          <a:p>
            <a:pPr algn="ctr" defTabSz="685296"/>
            <a:endParaRPr lang="en-US" sz="1275">
              <a:solidFill>
                <a:prstClr val="white"/>
              </a:solidFill>
              <a:latin typeface="+mj-lt"/>
            </a:endParaRPr>
          </a:p>
        </p:txBody>
      </p:sp>
      <p:grpSp>
        <p:nvGrpSpPr>
          <p:cNvPr id="3" name="Group 2"/>
          <p:cNvGrpSpPr/>
          <p:nvPr/>
        </p:nvGrpSpPr>
        <p:grpSpPr>
          <a:xfrm>
            <a:off x="2554638" y="3317147"/>
            <a:ext cx="1875733" cy="307647"/>
            <a:chOff x="3406183" y="4422863"/>
            <a:chExt cx="2500977" cy="410196"/>
          </a:xfrm>
        </p:grpSpPr>
        <p:sp>
          <p:nvSpPr>
            <p:cNvPr id="51" name="TextBox 50"/>
            <p:cNvSpPr txBox="1"/>
            <p:nvPr/>
          </p:nvSpPr>
          <p:spPr>
            <a:xfrm>
              <a:off x="5086769" y="4422863"/>
              <a:ext cx="820391" cy="410196"/>
            </a:xfrm>
            <a:prstGeom prst="rect">
              <a:avLst/>
            </a:prstGeom>
            <a:noFill/>
          </p:spPr>
          <p:txBody>
            <a:bodyPr wrap="none" lIns="0" tIns="0" rIns="0" bIns="0" rtlCol="0" anchor="ctr">
              <a:noAutofit/>
            </a:bodyPr>
            <a:lstStyle/>
            <a:p>
              <a:pPr algn="ctr"/>
              <a:r>
                <a:rPr lang="en-US" sz="4499" b="1" dirty="0">
                  <a:solidFill>
                    <a:schemeClr val="accent3"/>
                  </a:solidFill>
                  <a:latin typeface="+mj-lt"/>
                  <a:ea typeface="Segoe UI" pitchFamily="34" charset="0"/>
                  <a:cs typeface="Segoe UI" pitchFamily="34" charset="0"/>
                </a:rPr>
                <a:t>?</a:t>
              </a:r>
            </a:p>
          </p:txBody>
        </p:sp>
        <p:sp>
          <p:nvSpPr>
            <p:cNvPr id="57" name="Freeform 56"/>
            <p:cNvSpPr/>
            <p:nvPr/>
          </p:nvSpPr>
          <p:spPr bwMode="auto">
            <a:xfrm>
              <a:off x="3406183" y="4637931"/>
              <a:ext cx="1949058" cy="66092"/>
            </a:xfrm>
            <a:custGeom>
              <a:avLst/>
              <a:gdLst>
                <a:gd name="connsiteX0" fmla="*/ 0 w 1949335"/>
                <a:gd name="connsiteY0" fmla="*/ 66101 h 66101"/>
                <a:gd name="connsiteX1" fmla="*/ 991518 w 1949335"/>
                <a:gd name="connsiteY1" fmla="*/ 0 h 66101"/>
                <a:gd name="connsiteX2" fmla="*/ 1850834 w 1949335"/>
                <a:gd name="connsiteY2" fmla="*/ 22034 h 66101"/>
                <a:gd name="connsiteX3" fmla="*/ 1894901 w 1949335"/>
                <a:gd name="connsiteY3" fmla="*/ 33051 h 66101"/>
              </a:gdLst>
              <a:ahLst/>
              <a:cxnLst>
                <a:cxn ang="0">
                  <a:pos x="connsiteX0" y="connsiteY0"/>
                </a:cxn>
                <a:cxn ang="0">
                  <a:pos x="connsiteX1" y="connsiteY1"/>
                </a:cxn>
                <a:cxn ang="0">
                  <a:pos x="connsiteX2" y="connsiteY2"/>
                </a:cxn>
                <a:cxn ang="0">
                  <a:pos x="connsiteX3" y="connsiteY3"/>
                </a:cxn>
              </a:cxnLst>
              <a:rect l="l" t="t" r="r" b="b"/>
              <a:pathLst>
                <a:path w="1949335" h="66101">
                  <a:moveTo>
                    <a:pt x="0" y="66101"/>
                  </a:moveTo>
                  <a:cubicBezTo>
                    <a:pt x="341523" y="36722"/>
                    <a:pt x="683046" y="7344"/>
                    <a:pt x="991518" y="0"/>
                  </a:cubicBezTo>
                  <a:lnTo>
                    <a:pt x="1850834" y="22034"/>
                  </a:lnTo>
                  <a:cubicBezTo>
                    <a:pt x="2001398" y="27542"/>
                    <a:pt x="1948149" y="30296"/>
                    <a:pt x="1894901" y="33051"/>
                  </a:cubicBezTo>
                </a:path>
              </a:pathLst>
            </a:cu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57106" tIns="28552" rIns="57106" bIns="28552" rtlCol="0" anchor="ctr"/>
            <a:lstStyle/>
            <a:p>
              <a:pPr algn="ctr" defTabSz="685296"/>
              <a:endParaRPr lang="en-US" sz="1275">
                <a:solidFill>
                  <a:prstClr val="white"/>
                </a:solidFill>
                <a:latin typeface="+mj-lt"/>
              </a:endParaRPr>
            </a:p>
          </p:txBody>
        </p:sp>
      </p:grpSp>
      <p:sp>
        <p:nvSpPr>
          <p:cNvPr id="60" name="Rectangle 59"/>
          <p:cNvSpPr/>
          <p:nvPr/>
        </p:nvSpPr>
        <p:spPr>
          <a:xfrm>
            <a:off x="4092058" y="1906578"/>
            <a:ext cx="748025" cy="300082"/>
          </a:xfrm>
          <a:prstGeom prst="rect">
            <a:avLst/>
          </a:prstGeom>
        </p:spPr>
        <p:txBody>
          <a:bodyPr wrap="none">
            <a:spAutoFit/>
          </a:bodyPr>
          <a:lstStyle/>
          <a:p>
            <a:pPr lvl="0"/>
            <a:r>
              <a:rPr lang="en-US" sz="1350" dirty="0">
                <a:solidFill>
                  <a:srgbClr val="FFFFFF">
                    <a:alpha val="99000"/>
                  </a:srgbClr>
                </a:solidFill>
                <a:latin typeface="+mj-lt"/>
              </a:rPr>
              <a:t>Registry</a:t>
            </a:r>
          </a:p>
        </p:txBody>
      </p:sp>
    </p:spTree>
    <p:extLst>
      <p:ext uri="{BB962C8B-B14F-4D97-AF65-F5344CB8AC3E}">
        <p14:creationId xmlns:p14="http://schemas.microsoft.com/office/powerpoint/2010/main" val="10803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500"/>
                                        <p:tgtEl>
                                          <p:spTgt spid="56"/>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509" y="209550"/>
            <a:ext cx="1306491" cy="1371600"/>
          </a:xfrm>
        </p:spPr>
        <p:txBody>
          <a:bodyPr/>
          <a:lstStyle/>
          <a:p>
            <a:r>
              <a:rPr lang="en-US" sz="2000" dirty="0" smtClean="0"/>
              <a:t>Summary</a:t>
            </a:r>
            <a:endParaRPr lang="en-US" sz="2000" dirty="0"/>
          </a:p>
        </p:txBody>
      </p:sp>
      <p:sp>
        <p:nvSpPr>
          <p:cNvPr id="3" name="Content Placeholder 2"/>
          <p:cNvSpPr>
            <a:spLocks noGrp="1"/>
          </p:cNvSpPr>
          <p:nvPr>
            <p:ph type="body" sz="quarter" idx="14"/>
          </p:nvPr>
        </p:nvSpPr>
        <p:spPr>
          <a:xfrm>
            <a:off x="200762" y="1581151"/>
            <a:ext cx="5379716" cy="2671638"/>
          </a:xfrm>
        </p:spPr>
        <p:txBody>
          <a:bodyPr/>
          <a:lstStyle/>
          <a:p>
            <a:r>
              <a:rPr lang="en-US" dirty="0" smtClean="0"/>
              <a:t>Windows Azure vision</a:t>
            </a:r>
          </a:p>
          <a:p>
            <a:r>
              <a:rPr lang="en-US" dirty="0" smtClean="0"/>
              <a:t>Windows Azure SQL</a:t>
            </a:r>
          </a:p>
          <a:p>
            <a:r>
              <a:rPr lang="en-US" dirty="0" smtClean="0"/>
              <a:t>Windows Azure Web Sites</a:t>
            </a:r>
          </a:p>
          <a:p>
            <a:r>
              <a:rPr lang="en-US" dirty="0" smtClean="0"/>
              <a:t>Windows Azure Active Directory</a:t>
            </a:r>
          </a:p>
          <a:p>
            <a:r>
              <a:rPr lang="en-US" dirty="0"/>
              <a:t>Windows Azure Service </a:t>
            </a:r>
            <a:r>
              <a:rPr lang="en-US" dirty="0" smtClean="0"/>
              <a:t>Bus</a:t>
            </a:r>
            <a:endParaRPr lang="en-US" dirty="0"/>
          </a:p>
        </p:txBody>
      </p:sp>
    </p:spTree>
    <p:extLst>
      <p:ext uri="{BB962C8B-B14F-4D97-AF65-F5344CB8AC3E}">
        <p14:creationId xmlns:p14="http://schemas.microsoft.com/office/powerpoint/2010/main" val="425220082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21" y="209550"/>
            <a:ext cx="1303979" cy="1346106"/>
          </a:xfrm>
        </p:spPr>
        <p:txBody>
          <a:bodyPr/>
          <a:lstStyle/>
          <a:p>
            <a:pPr algn="ctr"/>
            <a:r>
              <a:rPr lang="en-US" sz="2400" dirty="0" smtClean="0"/>
              <a:t>Agenda</a:t>
            </a:r>
            <a:endParaRPr lang="en-US" sz="2400" dirty="0"/>
          </a:p>
        </p:txBody>
      </p:sp>
      <p:sp>
        <p:nvSpPr>
          <p:cNvPr id="3" name="Content Placeholder 2"/>
          <p:cNvSpPr>
            <a:spLocks noGrp="1"/>
          </p:cNvSpPr>
          <p:nvPr>
            <p:ph type="body" sz="quarter" idx="14"/>
          </p:nvPr>
        </p:nvSpPr>
        <p:spPr>
          <a:xfrm>
            <a:off x="200762" y="1555657"/>
            <a:ext cx="4707398" cy="2697132"/>
          </a:xfrm>
        </p:spPr>
        <p:txBody>
          <a:bodyPr/>
          <a:lstStyle/>
          <a:p>
            <a:r>
              <a:rPr lang="en-US" dirty="0" smtClean="0"/>
              <a:t>Windows Azure vision</a:t>
            </a:r>
          </a:p>
          <a:p>
            <a:r>
              <a:rPr lang="en-US" dirty="0" smtClean="0"/>
              <a:t>Windows Azure SQL</a:t>
            </a:r>
          </a:p>
          <a:p>
            <a:r>
              <a:rPr lang="en-US" dirty="0" smtClean="0"/>
              <a:t>Windows Azure Web Sites</a:t>
            </a:r>
          </a:p>
          <a:p>
            <a:r>
              <a:rPr lang="en-US" dirty="0" smtClean="0"/>
              <a:t>Windows Azure Active Directory</a:t>
            </a:r>
          </a:p>
          <a:p>
            <a:r>
              <a:rPr lang="en-US" dirty="0"/>
              <a:t>Windows Azure Service </a:t>
            </a:r>
            <a:r>
              <a:rPr lang="en-US" dirty="0" smtClean="0"/>
              <a:t>Bus</a:t>
            </a:r>
            <a:endParaRPr lang="en-US" dirty="0"/>
          </a:p>
        </p:txBody>
      </p:sp>
    </p:spTree>
    <p:extLst>
      <p:ext uri="{BB962C8B-B14F-4D97-AF65-F5344CB8AC3E}">
        <p14:creationId xmlns:p14="http://schemas.microsoft.com/office/powerpoint/2010/main" val="28446595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0" y="892175"/>
            <a:ext cx="8740775" cy="4137025"/>
          </a:xfrm>
        </p:spPr>
        <p:txBody>
          <a:bodyPr/>
          <a:lstStyle/>
          <a:p>
            <a:r>
              <a:rPr lang="en-US" dirty="0" smtClean="0"/>
              <a:t>Windows Azure Training Kit - August 2013</a:t>
            </a:r>
          </a:p>
          <a:p>
            <a:pPr lvl="1"/>
            <a:r>
              <a:rPr lang="en-US" dirty="0" smtClean="0"/>
              <a:t>http://www.microsoft.com/en-us/download/details.aspx?id=8396</a:t>
            </a:r>
          </a:p>
          <a:p>
            <a:r>
              <a:rPr lang="en-US" dirty="0" smtClean="0"/>
              <a:t>Build Your First Cloud App: An Introduction to Windows Azure Cloud Services</a:t>
            </a:r>
          </a:p>
          <a:p>
            <a:pPr lvl="1"/>
            <a:r>
              <a:rPr lang="en-US" dirty="0" smtClean="0"/>
              <a:t>http://channel9.msdn.com/Events/TechEd/NorthAmerica/2013/WAD-B321#fbid=kt1W5OJuY58</a:t>
            </a:r>
          </a:p>
          <a:p>
            <a:r>
              <a:rPr lang="en-US" dirty="0" smtClean="0"/>
              <a:t>Lap Around Windows Azure SQL Database and Microsoft SQL Server in Windows Azure Virtual Machines</a:t>
            </a:r>
          </a:p>
          <a:p>
            <a:pPr lvl="1"/>
            <a:r>
              <a:rPr lang="en-US" dirty="0" smtClean="0"/>
              <a:t>http://channel9.msdn.com/Events/TechEd/NorthAmerica/2013/DBI-B201#fbid=kt1W5OJuY58</a:t>
            </a:r>
            <a:endParaRPr lang="en-US" dirty="0"/>
          </a:p>
        </p:txBody>
      </p:sp>
      <p:sp>
        <p:nvSpPr>
          <p:cNvPr id="3" name="Title 2"/>
          <p:cNvSpPr>
            <a:spLocks noGrp="1"/>
          </p:cNvSpPr>
          <p:nvPr>
            <p:ph type="title" idx="4294967295"/>
          </p:nvPr>
        </p:nvSpPr>
        <p:spPr>
          <a:xfrm>
            <a:off x="401638" y="217488"/>
            <a:ext cx="8742362" cy="674687"/>
          </a:xfrm>
        </p:spPr>
        <p:txBody>
          <a:bodyPr/>
          <a:lstStyle/>
          <a:p>
            <a:r>
              <a:rPr lang="en-US" smtClean="0"/>
              <a:t>Resources</a:t>
            </a:r>
            <a:endParaRPr lang="en-US" dirty="0"/>
          </a:p>
        </p:txBody>
      </p:sp>
    </p:spTree>
    <p:extLst>
      <p:ext uri="{BB962C8B-B14F-4D97-AF65-F5344CB8AC3E}">
        <p14:creationId xmlns:p14="http://schemas.microsoft.com/office/powerpoint/2010/main" val="105049768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0" y="892175"/>
            <a:ext cx="8740775" cy="3984625"/>
          </a:xfrm>
        </p:spPr>
        <p:txBody>
          <a:bodyPr/>
          <a:lstStyle/>
          <a:p>
            <a:r>
              <a:rPr lang="en-US" dirty="0" smtClean="0"/>
              <a:t>Introduction to Windows Azure Active Directory</a:t>
            </a:r>
          </a:p>
          <a:p>
            <a:pPr lvl="1"/>
            <a:r>
              <a:rPr lang="en-US" dirty="0" smtClean="0"/>
              <a:t>http://channel9.msdn.com/Events/TechEd/NorthAmerica/2013/WAD-B309#fbid=kt1W5OJuY58</a:t>
            </a:r>
          </a:p>
          <a:p>
            <a:r>
              <a:rPr lang="en-US" dirty="0" smtClean="0"/>
              <a:t>Securing Rich Client Applications Using </a:t>
            </a:r>
            <a:r>
              <a:rPr lang="en-US" dirty="0" err="1" smtClean="0"/>
              <a:t>OAuth</a:t>
            </a:r>
            <a:r>
              <a:rPr lang="en-US" dirty="0" smtClean="0"/>
              <a:t> 2.0 and Windows Active Directory</a:t>
            </a:r>
          </a:p>
          <a:p>
            <a:pPr lvl="1"/>
            <a:r>
              <a:rPr lang="en-US" dirty="0" smtClean="0"/>
              <a:t>http://channel9.msdn.com/Events/TechEd/NorthAmerica/2013/WAD-B307#fbid=kt1W5OJuY58</a:t>
            </a:r>
          </a:p>
          <a:p>
            <a:r>
              <a:rPr lang="en-US" dirty="0" smtClean="0"/>
              <a:t>Connected Clients and Continuous Services with Windows Azure Service Bus</a:t>
            </a:r>
          </a:p>
          <a:p>
            <a:pPr lvl="1"/>
            <a:r>
              <a:rPr lang="en-US" dirty="0" smtClean="0"/>
              <a:t>http://channel9.msdn.com/Events/TechEd/NorthAmerica/2013/WAD-B336#fbid=kt1W5OJuY58</a:t>
            </a:r>
          </a:p>
        </p:txBody>
      </p:sp>
      <p:sp>
        <p:nvSpPr>
          <p:cNvPr id="3" name="Title 2"/>
          <p:cNvSpPr>
            <a:spLocks noGrp="1"/>
          </p:cNvSpPr>
          <p:nvPr>
            <p:ph type="title" idx="4294967295"/>
          </p:nvPr>
        </p:nvSpPr>
        <p:spPr>
          <a:xfrm>
            <a:off x="401638" y="217488"/>
            <a:ext cx="8742362" cy="674687"/>
          </a:xfrm>
        </p:spPr>
        <p:txBody>
          <a:bodyPr/>
          <a:lstStyle/>
          <a:p>
            <a:r>
              <a:rPr lang="en-US" smtClean="0"/>
              <a:t>Resources</a:t>
            </a:r>
            <a:endParaRPr lang="en-US" dirty="0"/>
          </a:p>
        </p:txBody>
      </p:sp>
    </p:spTree>
    <p:extLst>
      <p:ext uri="{BB962C8B-B14F-4D97-AF65-F5344CB8AC3E}">
        <p14:creationId xmlns:p14="http://schemas.microsoft.com/office/powerpoint/2010/main" val="288653697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382092" y="4562680"/>
            <a:ext cx="8379818"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2013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3059691" y="2247747"/>
            <a:ext cx="3024619" cy="648008"/>
          </a:xfrm>
          <a:prstGeom prst="rect">
            <a:avLst/>
          </a:prstGeom>
        </p:spPr>
      </p:pic>
    </p:spTree>
    <p:extLst>
      <p:ext uri="{BB962C8B-B14F-4D97-AF65-F5344CB8AC3E}">
        <p14:creationId xmlns:p14="http://schemas.microsoft.com/office/powerpoint/2010/main" val="404631566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bwMode="auto">
          <a:xfrm>
            <a:off x="6617933" y="1932220"/>
            <a:ext cx="685742" cy="62343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b" anchorCtr="0" compatLnSpc="1">
            <a:prstTxWarp prst="textNoShape">
              <a:avLst/>
            </a:prstTxWarp>
          </a:bodyPr>
          <a:lstStyle/>
          <a:p>
            <a:pPr algn="ctr" defTabSz="685306" fontAlgn="base">
              <a:lnSpc>
                <a:spcPts val="662"/>
              </a:lnSpc>
              <a:spcBef>
                <a:spcPct val="0"/>
              </a:spcBef>
              <a:spcAft>
                <a:spcPts val="221"/>
              </a:spcAft>
            </a:pPr>
            <a:r>
              <a:rPr lang="en-US" sz="809" dirty="0">
                <a:gradFill>
                  <a:gsLst>
                    <a:gs pos="0">
                      <a:srgbClr val="FFFFFF"/>
                    </a:gs>
                    <a:gs pos="100000">
                      <a:srgbClr val="FFFFFF"/>
                    </a:gs>
                  </a:gsLst>
                  <a:lin ang="5400000" scaled="0"/>
                </a:gradFill>
              </a:rPr>
              <a:t>virtual network</a:t>
            </a:r>
          </a:p>
        </p:txBody>
      </p:sp>
      <p:sp>
        <p:nvSpPr>
          <p:cNvPr id="140" name="Rectangle 139"/>
          <p:cNvSpPr/>
          <p:nvPr/>
        </p:nvSpPr>
        <p:spPr bwMode="auto">
          <a:xfrm>
            <a:off x="7347273" y="1932220"/>
            <a:ext cx="685742" cy="62343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b" anchorCtr="0" compatLnSpc="1">
            <a:prstTxWarp prst="textNoShape">
              <a:avLst/>
            </a:prstTxWarp>
          </a:bodyPr>
          <a:lstStyle/>
          <a:p>
            <a:pPr algn="ctr" defTabSz="685306" fontAlgn="base">
              <a:lnSpc>
                <a:spcPts val="662"/>
              </a:lnSpc>
              <a:spcBef>
                <a:spcPct val="0"/>
              </a:spcBef>
              <a:spcAft>
                <a:spcPts val="221"/>
              </a:spcAft>
            </a:pPr>
            <a:r>
              <a:rPr lang="en-US" sz="809" dirty="0">
                <a:gradFill>
                  <a:gsLst>
                    <a:gs pos="0">
                      <a:srgbClr val="FFFFFF"/>
                    </a:gs>
                    <a:gs pos="100000">
                      <a:srgbClr val="FFFFFF"/>
                    </a:gs>
                  </a:gsLst>
                  <a:lin ang="5400000" scaled="0"/>
                </a:gradFill>
              </a:rPr>
              <a:t>traffic manager</a:t>
            </a:r>
          </a:p>
        </p:txBody>
      </p:sp>
      <p:sp>
        <p:nvSpPr>
          <p:cNvPr id="126" name="Rectangle 125"/>
          <p:cNvSpPr/>
          <p:nvPr/>
        </p:nvSpPr>
        <p:spPr bwMode="auto">
          <a:xfrm>
            <a:off x="4227070" y="1938862"/>
            <a:ext cx="685742" cy="62343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b" anchorCtr="0" compatLnSpc="1">
            <a:prstTxWarp prst="textNoShape">
              <a:avLst/>
            </a:prstTxWarp>
          </a:bodyPr>
          <a:lstStyle/>
          <a:p>
            <a:pPr algn="ctr" defTabSz="685306" fontAlgn="base">
              <a:lnSpc>
                <a:spcPts val="662"/>
              </a:lnSpc>
              <a:spcBef>
                <a:spcPct val="0"/>
              </a:spcBef>
              <a:spcAft>
                <a:spcPts val="221"/>
              </a:spcAft>
            </a:pPr>
            <a:r>
              <a:rPr lang="en-US" sz="809" dirty="0" err="1">
                <a:gradFill>
                  <a:gsLst>
                    <a:gs pos="0">
                      <a:srgbClr val="FFFFFF"/>
                    </a:gs>
                    <a:gs pos="100000">
                      <a:srgbClr val="FFFFFF"/>
                    </a:gs>
                  </a:gsLst>
                  <a:lin ang="5400000" scaled="0"/>
                </a:gradFill>
              </a:rPr>
              <a:t>HDInsight</a:t>
            </a:r>
            <a:endParaRPr lang="en-US" sz="809" dirty="0">
              <a:gradFill>
                <a:gsLst>
                  <a:gs pos="0">
                    <a:srgbClr val="FFFFFF"/>
                  </a:gs>
                  <a:gs pos="100000">
                    <a:srgbClr val="FFFFFF"/>
                  </a:gs>
                </a:gsLst>
                <a:lin ang="5400000" scaled="0"/>
              </a:gradFill>
            </a:endParaRPr>
          </a:p>
        </p:txBody>
      </p:sp>
      <p:sp>
        <p:nvSpPr>
          <p:cNvPr id="127" name="Rectangle 126"/>
          <p:cNvSpPr/>
          <p:nvPr/>
        </p:nvSpPr>
        <p:spPr bwMode="auto">
          <a:xfrm>
            <a:off x="4950670" y="1938862"/>
            <a:ext cx="685742" cy="62343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b" anchorCtr="0" compatLnSpc="1">
            <a:prstTxWarp prst="textNoShape">
              <a:avLst/>
            </a:prstTxWarp>
          </a:bodyPr>
          <a:lstStyle/>
          <a:p>
            <a:pPr algn="ctr" defTabSz="685306" fontAlgn="base">
              <a:lnSpc>
                <a:spcPts val="662"/>
              </a:lnSpc>
              <a:spcBef>
                <a:spcPct val="0"/>
              </a:spcBef>
              <a:spcAft>
                <a:spcPts val="221"/>
              </a:spcAft>
            </a:pPr>
            <a:r>
              <a:rPr lang="en-US" sz="809" dirty="0">
                <a:gradFill>
                  <a:gsLst>
                    <a:gs pos="0">
                      <a:srgbClr val="FFFFFF"/>
                    </a:gs>
                    <a:gs pos="100000">
                      <a:srgbClr val="FFFFFF"/>
                    </a:gs>
                  </a:gsLst>
                  <a:lin ang="5400000" scaled="0"/>
                </a:gradFill>
              </a:rPr>
              <a:t>tables</a:t>
            </a:r>
          </a:p>
        </p:txBody>
      </p:sp>
      <p:sp>
        <p:nvSpPr>
          <p:cNvPr id="130" name="Rectangle 129"/>
          <p:cNvSpPr/>
          <p:nvPr/>
        </p:nvSpPr>
        <p:spPr bwMode="auto">
          <a:xfrm>
            <a:off x="5676421" y="1938862"/>
            <a:ext cx="685742" cy="62343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b" anchorCtr="0" compatLnSpc="1">
            <a:prstTxWarp prst="textNoShape">
              <a:avLst/>
            </a:prstTxWarp>
          </a:bodyPr>
          <a:lstStyle/>
          <a:p>
            <a:pPr algn="ctr" defTabSz="685306" fontAlgn="base">
              <a:lnSpc>
                <a:spcPts val="662"/>
              </a:lnSpc>
              <a:spcBef>
                <a:spcPct val="0"/>
              </a:spcBef>
              <a:spcAft>
                <a:spcPts val="221"/>
              </a:spcAft>
            </a:pPr>
            <a:r>
              <a:rPr lang="en-US" sz="809" dirty="0">
                <a:gradFill>
                  <a:gsLst>
                    <a:gs pos="0">
                      <a:srgbClr val="FFFFFF"/>
                    </a:gs>
                    <a:gs pos="100000">
                      <a:srgbClr val="FFFFFF"/>
                    </a:gs>
                  </a:gsLst>
                  <a:lin ang="5400000" scaled="0"/>
                </a:gradFill>
              </a:rPr>
              <a:t>blob storage</a:t>
            </a:r>
          </a:p>
        </p:txBody>
      </p:sp>
      <p:sp>
        <p:nvSpPr>
          <p:cNvPr id="120" name="Rectangle 119"/>
          <p:cNvSpPr/>
          <p:nvPr/>
        </p:nvSpPr>
        <p:spPr bwMode="auto">
          <a:xfrm>
            <a:off x="3502098" y="1938862"/>
            <a:ext cx="685742" cy="62343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b" anchorCtr="0" compatLnSpc="1">
            <a:prstTxWarp prst="textNoShape">
              <a:avLst/>
            </a:prstTxWarp>
          </a:bodyPr>
          <a:lstStyle/>
          <a:p>
            <a:pPr algn="ctr" defTabSz="685306" fontAlgn="base">
              <a:lnSpc>
                <a:spcPts val="662"/>
              </a:lnSpc>
              <a:spcBef>
                <a:spcPct val="0"/>
              </a:spcBef>
              <a:spcAft>
                <a:spcPts val="221"/>
              </a:spcAft>
            </a:pPr>
            <a:r>
              <a:rPr lang="en-US" sz="809" dirty="0">
                <a:gradFill>
                  <a:gsLst>
                    <a:gs pos="0">
                      <a:srgbClr val="FFFFFF"/>
                    </a:gs>
                    <a:gs pos="100000">
                      <a:srgbClr val="FFFFFF"/>
                    </a:gs>
                  </a:gsLst>
                  <a:lin ang="5400000" scaled="0"/>
                </a:gradFill>
              </a:rPr>
              <a:t>SQL database</a:t>
            </a:r>
          </a:p>
        </p:txBody>
      </p:sp>
      <p:grpSp>
        <p:nvGrpSpPr>
          <p:cNvPr id="18" name="Group 17"/>
          <p:cNvGrpSpPr/>
          <p:nvPr/>
        </p:nvGrpSpPr>
        <p:grpSpPr>
          <a:xfrm>
            <a:off x="2648493" y="1939860"/>
            <a:ext cx="685742" cy="623438"/>
            <a:chOff x="3905005" y="2764563"/>
            <a:chExt cx="932657" cy="848261"/>
          </a:xfrm>
        </p:grpSpPr>
        <p:sp>
          <p:nvSpPr>
            <p:cNvPr id="116" name="Rectangle 115"/>
            <p:cNvSpPr/>
            <p:nvPr/>
          </p:nvSpPr>
          <p:spPr bwMode="auto">
            <a:xfrm>
              <a:off x="3905005" y="2764563"/>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lnSpc>
                  <a:spcPts val="662"/>
                </a:lnSpc>
                <a:spcBef>
                  <a:spcPct val="0"/>
                </a:spcBef>
                <a:spcAft>
                  <a:spcPts val="221"/>
                </a:spcAft>
              </a:pPr>
              <a:r>
                <a:rPr lang="en-US" sz="809" dirty="0">
                  <a:gradFill>
                    <a:gsLst>
                      <a:gs pos="0">
                        <a:srgbClr val="FFFFFF"/>
                      </a:gs>
                      <a:gs pos="100000">
                        <a:srgbClr val="FFFFFF"/>
                      </a:gs>
                    </a:gsLst>
                    <a:lin ang="5400000" scaled="0"/>
                  </a:gradFill>
                </a:rPr>
                <a:t>mobile services</a:t>
              </a:r>
            </a:p>
          </p:txBody>
        </p:sp>
        <p:pic>
          <p:nvPicPr>
            <p:cNvPr id="128" name="Picture 12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4193710" y="2862665"/>
              <a:ext cx="287186" cy="415748"/>
            </a:xfrm>
            <a:prstGeom prst="rect">
              <a:avLst/>
            </a:prstGeom>
          </p:spPr>
        </p:pic>
      </p:grpSp>
      <p:sp>
        <p:nvSpPr>
          <p:cNvPr id="3" name="Rectangle 2"/>
          <p:cNvSpPr/>
          <p:nvPr/>
        </p:nvSpPr>
        <p:spPr>
          <a:xfrm>
            <a:off x="397269" y="2867707"/>
            <a:ext cx="8329116" cy="1896038"/>
          </a:xfrm>
          <a:prstGeom prst="rect">
            <a:avLst/>
          </a:prstGeom>
          <a:solidFill>
            <a:srgbClr val="00A1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b" anchorCtr="0" compatLnSpc="1">
            <a:prstTxWarp prst="textNoShape">
              <a:avLst/>
            </a:prstTxWarp>
          </a:bodyPr>
          <a:lstStyle/>
          <a:p>
            <a:pPr algn="ctr" defTabSz="685306" fontAlgn="base">
              <a:spcBef>
                <a:spcPct val="0"/>
              </a:spcBef>
              <a:spcAft>
                <a:spcPct val="0"/>
              </a:spcAft>
            </a:pPr>
            <a:endParaRPr lang="en-US" sz="809" dirty="0">
              <a:gradFill>
                <a:gsLst>
                  <a:gs pos="0">
                    <a:srgbClr val="FFFFFF"/>
                  </a:gs>
                  <a:gs pos="100000">
                    <a:srgbClr val="FFFFFF"/>
                  </a:gs>
                </a:gsLst>
                <a:lin ang="5400000" scaled="0"/>
              </a:gradFill>
            </a:endParaRPr>
          </a:p>
        </p:txBody>
      </p:sp>
      <p:sp>
        <p:nvSpPr>
          <p:cNvPr id="5" name="Rectangle 4"/>
          <p:cNvSpPr/>
          <p:nvPr/>
        </p:nvSpPr>
        <p:spPr bwMode="auto">
          <a:xfrm>
            <a:off x="407323" y="85201"/>
            <a:ext cx="8319277" cy="7118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7899" tIns="48950" rIns="97899" bIns="48950" rtlCol="0" anchor="ctr"/>
          <a:lstStyle/>
          <a:p>
            <a:pPr algn="ctr"/>
            <a:endParaRPr lang="en-US" sz="1324" dirty="0">
              <a:latin typeface="Segoe UI" pitchFamily="34" charset="0"/>
              <a:ea typeface="Segoe UI" pitchFamily="34" charset="0"/>
              <a:cs typeface="Segoe UI" pitchFamily="34" charset="0"/>
            </a:endParaRPr>
          </a:p>
        </p:txBody>
      </p:sp>
      <p:pic>
        <p:nvPicPr>
          <p:cNvPr id="6" name="Picture 4" descr="http://www.jbase.com/new/products/images/java.png"/>
          <p:cNvPicPr>
            <a:picLocks noChangeAspect="1" noChangeArrowheads="1"/>
          </p:cNvPicPr>
          <p:nvPr/>
        </p:nvPicPr>
        <p:blipFill>
          <a:blip r:embed="rId5" cstate="print">
            <a:lum bright="100000" contrast="100000"/>
          </a:blip>
          <a:srcRect/>
          <a:stretch>
            <a:fillRect/>
          </a:stretch>
        </p:blipFill>
        <p:spPr bwMode="auto">
          <a:xfrm>
            <a:off x="2979719" y="138321"/>
            <a:ext cx="300863" cy="561127"/>
          </a:xfrm>
          <a:prstGeom prst="rect">
            <a:avLst/>
          </a:prstGeom>
          <a:noFill/>
        </p:spPr>
      </p:pic>
      <p:pic>
        <p:nvPicPr>
          <p:cNvPr id="7" name="Picture 6" descr="PHP.png"/>
          <p:cNvPicPr>
            <a:picLocks noChangeAspect="1"/>
          </p:cNvPicPr>
          <p:nvPr/>
        </p:nvPicPr>
        <p:blipFill>
          <a:blip r:embed="rId6" cstate="print"/>
          <a:stretch>
            <a:fillRect/>
          </a:stretch>
        </p:blipFill>
        <p:spPr>
          <a:xfrm>
            <a:off x="3972001" y="285841"/>
            <a:ext cx="711444" cy="374025"/>
          </a:xfrm>
          <a:prstGeom prst="rect">
            <a:avLst/>
          </a:prstGeom>
          <a:noFill/>
        </p:spPr>
      </p:pic>
      <p:pic>
        <p:nvPicPr>
          <p:cNvPr id="8" name="Picture 2" descr="https://mediabank.partners.extranet.microsoft.com/Assets/Active/M-Q/Microsoft_.NET/Microsoft_NET_ADO_.NET/Logos+Logotypes/NET-ADO_bL.png"/>
          <p:cNvPicPr>
            <a:picLocks noChangeAspect="1" noChangeArrowheads="1"/>
          </p:cNvPicPr>
          <p:nvPr/>
        </p:nvPicPr>
        <p:blipFill>
          <a:blip r:embed="rId7" cstate="print">
            <a:lum bright="100000" contrast="100000"/>
            <a:alphaModFix/>
          </a:blip>
          <a:srcRect r="31488"/>
          <a:stretch>
            <a:fillRect/>
          </a:stretch>
        </p:blipFill>
        <p:spPr bwMode="auto">
          <a:xfrm>
            <a:off x="953748" y="268205"/>
            <a:ext cx="1334554" cy="385551"/>
          </a:xfrm>
          <a:prstGeom prst="rect">
            <a:avLst/>
          </a:prstGeom>
          <a:noFill/>
        </p:spPr>
      </p:pic>
      <p:sp>
        <p:nvSpPr>
          <p:cNvPr id="9" name="Rectangle 8"/>
          <p:cNvSpPr/>
          <p:nvPr/>
        </p:nvSpPr>
        <p:spPr>
          <a:xfrm>
            <a:off x="616896" y="2936822"/>
            <a:ext cx="4104938" cy="578304"/>
          </a:xfrm>
          <a:prstGeom prst="rect">
            <a:avLst/>
          </a:prstGeom>
        </p:spPr>
        <p:txBody>
          <a:bodyPr wrap="square" lIns="68583" tIns="34292" rIns="68583" bIns="34292">
            <a:spAutoFit/>
          </a:bodyPr>
          <a:lstStyle/>
          <a:p>
            <a:pPr defTabSz="1087180"/>
            <a:r>
              <a:rPr lang="en-US" sz="2132" dirty="0">
                <a:solidFill>
                  <a:schemeClr val="bg1">
                    <a:alpha val="99000"/>
                  </a:schemeClr>
                </a:solidFill>
                <a:latin typeface="Segoe UI" pitchFamily="34" charset="0"/>
                <a:ea typeface="Segoe UI" pitchFamily="34" charset="0"/>
                <a:cs typeface="Segoe UI" pitchFamily="34" charset="0"/>
              </a:rPr>
              <a:t>Global Physical Infrastructure</a:t>
            </a:r>
          </a:p>
          <a:p>
            <a:pPr defTabSz="1087180"/>
            <a:r>
              <a:rPr lang="en-US" sz="1176" i="1" dirty="0">
                <a:solidFill>
                  <a:schemeClr val="bg1">
                    <a:alpha val="99000"/>
                  </a:schemeClr>
                </a:solidFill>
                <a:latin typeface="Segoe UI" pitchFamily="34" charset="0"/>
                <a:ea typeface="Segoe UI" pitchFamily="34" charset="0"/>
                <a:cs typeface="Segoe UI" pitchFamily="34" charset="0"/>
              </a:rPr>
              <a:t>servers / network / datacenters</a:t>
            </a:r>
          </a:p>
        </p:txBody>
      </p:sp>
      <p:grpSp>
        <p:nvGrpSpPr>
          <p:cNvPr id="117" name="Group 116"/>
          <p:cNvGrpSpPr/>
          <p:nvPr/>
        </p:nvGrpSpPr>
        <p:grpSpPr>
          <a:xfrm>
            <a:off x="1579709" y="1077607"/>
            <a:ext cx="685742" cy="623438"/>
            <a:chOff x="557112" y="1694567"/>
            <a:chExt cx="932657" cy="848261"/>
          </a:xfrm>
        </p:grpSpPr>
        <p:sp>
          <p:nvSpPr>
            <p:cNvPr id="10" name="Rectangle 9"/>
            <p:cNvSpPr/>
            <p:nvPr/>
          </p:nvSpPr>
          <p:spPr bwMode="auto">
            <a:xfrm>
              <a:off x="557112" y="1694567"/>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spcBef>
                  <a:spcPct val="0"/>
                </a:spcBef>
                <a:spcAft>
                  <a:spcPct val="0"/>
                </a:spcAft>
              </a:pPr>
              <a:r>
                <a:rPr lang="en-US" sz="809" dirty="0">
                  <a:gradFill>
                    <a:gsLst>
                      <a:gs pos="0">
                        <a:srgbClr val="FFFFFF"/>
                      </a:gs>
                      <a:gs pos="100000">
                        <a:srgbClr val="FFFFFF"/>
                      </a:gs>
                    </a:gsLst>
                    <a:lin ang="5400000" scaled="0"/>
                  </a:gradFill>
                </a:rPr>
                <a:t>caching</a:t>
              </a: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3782" y="1799715"/>
              <a:ext cx="440572" cy="436597"/>
            </a:xfrm>
            <a:prstGeom prst="rect">
              <a:avLst/>
            </a:prstGeom>
          </p:spPr>
        </p:pic>
      </p:grpSp>
      <p:grpSp>
        <p:nvGrpSpPr>
          <p:cNvPr id="122" name="Group 121"/>
          <p:cNvGrpSpPr/>
          <p:nvPr/>
        </p:nvGrpSpPr>
        <p:grpSpPr>
          <a:xfrm>
            <a:off x="3869016" y="1077607"/>
            <a:ext cx="685742" cy="623438"/>
            <a:chOff x="3670728" y="1694567"/>
            <a:chExt cx="932657" cy="848261"/>
          </a:xfrm>
        </p:grpSpPr>
        <p:sp>
          <p:nvSpPr>
            <p:cNvPr id="14" name="Rectangle 13"/>
            <p:cNvSpPr/>
            <p:nvPr/>
          </p:nvSpPr>
          <p:spPr bwMode="auto">
            <a:xfrm>
              <a:off x="3670728" y="1694567"/>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spcBef>
                  <a:spcPct val="0"/>
                </a:spcBef>
                <a:spcAft>
                  <a:spcPct val="0"/>
                </a:spcAft>
              </a:pPr>
              <a:r>
                <a:rPr lang="en-US" sz="809" dirty="0">
                  <a:gradFill>
                    <a:gsLst>
                      <a:gs pos="0">
                        <a:srgbClr val="FFFFFF"/>
                      </a:gs>
                      <a:gs pos="100000">
                        <a:srgbClr val="FFFFFF"/>
                      </a:gs>
                    </a:gsLst>
                    <a:lin ang="5400000" scaled="0"/>
                  </a:gradFill>
                </a:rPr>
                <a:t>media</a:t>
              </a:r>
            </a:p>
          </p:txBody>
        </p:sp>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31611" y="1794519"/>
              <a:ext cx="443940" cy="439934"/>
            </a:xfrm>
            <a:prstGeom prst="rect">
              <a:avLst/>
            </a:prstGeom>
          </p:spPr>
        </p:pic>
      </p:grpSp>
      <p:grpSp>
        <p:nvGrpSpPr>
          <p:cNvPr id="137" name="Group 136"/>
          <p:cNvGrpSpPr/>
          <p:nvPr/>
        </p:nvGrpSpPr>
        <p:grpSpPr>
          <a:xfrm>
            <a:off x="4632118" y="1077607"/>
            <a:ext cx="685742" cy="623438"/>
            <a:chOff x="4708600" y="1694567"/>
            <a:chExt cx="932657" cy="848261"/>
          </a:xfrm>
        </p:grpSpPr>
        <p:sp>
          <p:nvSpPr>
            <p:cNvPr id="15" name="Rectangle 14"/>
            <p:cNvSpPr/>
            <p:nvPr/>
          </p:nvSpPr>
          <p:spPr bwMode="auto">
            <a:xfrm>
              <a:off x="4708600" y="1694567"/>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spcBef>
                  <a:spcPct val="0"/>
                </a:spcBef>
                <a:spcAft>
                  <a:spcPct val="0"/>
                </a:spcAft>
              </a:pPr>
              <a:r>
                <a:rPr lang="en-US" sz="809" dirty="0" err="1">
                  <a:gradFill>
                    <a:gsLst>
                      <a:gs pos="0">
                        <a:srgbClr val="FFFFFF"/>
                      </a:gs>
                      <a:gs pos="100000">
                        <a:srgbClr val="FFFFFF"/>
                      </a:gs>
                    </a:gsLst>
                    <a:lin ang="5400000" scaled="0"/>
                  </a:gradFill>
                </a:rPr>
                <a:t>cdn</a:t>
              </a:r>
              <a:endParaRPr lang="en-US" sz="809" dirty="0">
                <a:gradFill>
                  <a:gsLst>
                    <a:gs pos="0">
                      <a:srgbClr val="FFFFFF"/>
                    </a:gs>
                    <a:gs pos="100000">
                      <a:srgbClr val="FFFFFF"/>
                    </a:gs>
                  </a:gsLst>
                  <a:lin ang="5400000" scaled="0"/>
                </a:gradFill>
              </a:endParaRPr>
            </a:p>
          </p:txBody>
        </p:sp>
        <p:pic>
          <p:nvPicPr>
            <p:cNvPr id="19" name="Picture 5" descr="C:\Users\Jonahs\Dropbox\Projects SCOTT\MEET Windows Azure\source\Background\tile-icon-CD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34085" y="1770440"/>
              <a:ext cx="505669" cy="501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8" name="Group 137"/>
          <p:cNvGrpSpPr/>
          <p:nvPr/>
        </p:nvGrpSpPr>
        <p:grpSpPr>
          <a:xfrm>
            <a:off x="6152146" y="1077072"/>
            <a:ext cx="685742" cy="623438"/>
            <a:chOff x="6775944" y="1693838"/>
            <a:chExt cx="932657" cy="848261"/>
          </a:xfrm>
        </p:grpSpPr>
        <p:sp>
          <p:nvSpPr>
            <p:cNvPr id="23" name="Rectangle 22"/>
            <p:cNvSpPr/>
            <p:nvPr/>
          </p:nvSpPr>
          <p:spPr bwMode="auto">
            <a:xfrm>
              <a:off x="6775944" y="1693838"/>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spcBef>
                  <a:spcPct val="0"/>
                </a:spcBef>
                <a:spcAft>
                  <a:spcPct val="0"/>
                </a:spcAft>
              </a:pPr>
              <a:r>
                <a:rPr lang="en-US" sz="809" dirty="0" err="1">
                  <a:gradFill>
                    <a:gsLst>
                      <a:gs pos="0">
                        <a:srgbClr val="FFFFFF"/>
                      </a:gs>
                      <a:gs pos="100000">
                        <a:srgbClr val="FFFFFF"/>
                      </a:gs>
                    </a:gsLst>
                    <a:lin ang="5400000" scaled="0"/>
                  </a:gradFill>
                </a:rPr>
                <a:t>hpc</a:t>
              </a:r>
              <a:endParaRPr lang="en-US" sz="809" dirty="0">
                <a:gradFill>
                  <a:gsLst>
                    <a:gs pos="0">
                      <a:srgbClr val="FFFFFF"/>
                    </a:gs>
                    <a:gs pos="100000">
                      <a:srgbClr val="FFFFFF"/>
                    </a:gs>
                  </a:gsLst>
                  <a:lin ang="5400000" scaled="0"/>
                </a:gradFill>
              </a:endParaRPr>
            </a:p>
          </p:txBody>
        </p:sp>
        <p:pic>
          <p:nvPicPr>
            <p:cNvPr id="30" name="Picture 2" descr="\\MAGNUM\Projects\Microsoft\Cloud Power FY12\Design\Icons\PNGs\Cloud_on_your_terms.png"/>
            <p:cNvPicPr>
              <a:picLocks noChangeAspect="1" noChangeArrowheads="1"/>
            </p:cNvPicPr>
            <p:nvPr/>
          </p:nvPicPr>
          <p:blipFill>
            <a:blip r:embed="rId11" cstate="print">
              <a:lum bright="100000"/>
            </a:blip>
            <a:stretch>
              <a:fillRect/>
            </a:stretch>
          </p:blipFill>
          <p:spPr bwMode="auto">
            <a:xfrm>
              <a:off x="6959952" y="1694521"/>
              <a:ext cx="633040" cy="633040"/>
            </a:xfrm>
            <a:prstGeom prst="rect">
              <a:avLst/>
            </a:prstGeom>
            <a:noFill/>
            <a:ln>
              <a:noFill/>
            </a:ln>
          </p:spPr>
        </p:pic>
      </p:grpSp>
      <p:grpSp>
        <p:nvGrpSpPr>
          <p:cNvPr id="45" name="Group 44"/>
          <p:cNvGrpSpPr/>
          <p:nvPr/>
        </p:nvGrpSpPr>
        <p:grpSpPr>
          <a:xfrm>
            <a:off x="5389044" y="1077607"/>
            <a:ext cx="685742" cy="623438"/>
            <a:chOff x="7822217" y="1694567"/>
            <a:chExt cx="932657" cy="848261"/>
          </a:xfrm>
        </p:grpSpPr>
        <p:sp>
          <p:nvSpPr>
            <p:cNvPr id="21" name="Rectangle 20"/>
            <p:cNvSpPr/>
            <p:nvPr/>
          </p:nvSpPr>
          <p:spPr bwMode="auto">
            <a:xfrm>
              <a:off x="7822217" y="1694567"/>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spcBef>
                  <a:spcPct val="0"/>
                </a:spcBef>
                <a:spcAft>
                  <a:spcPct val="0"/>
                </a:spcAft>
              </a:pPr>
              <a:r>
                <a:rPr lang="en-US" sz="809" dirty="0">
                  <a:gradFill>
                    <a:gsLst>
                      <a:gs pos="0">
                        <a:srgbClr val="FFFFFF"/>
                      </a:gs>
                      <a:gs pos="100000">
                        <a:srgbClr val="FFFFFF"/>
                      </a:gs>
                    </a:gsLst>
                    <a:lin ang="5400000" scaled="0"/>
                  </a:gradFill>
                </a:rPr>
                <a:t>integration</a:t>
              </a:r>
            </a:p>
          </p:txBody>
        </p:sp>
        <p:pic>
          <p:nvPicPr>
            <p:cNvPr id="31" name="Picture 3"/>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8121534" y="1837149"/>
              <a:ext cx="334760" cy="334759"/>
            </a:xfrm>
            <a:prstGeom prst="rect">
              <a:avLst/>
            </a:prstGeom>
            <a:solidFill>
              <a:srgbClr val="00A1D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2" name="Picture 31"/>
          <p:cNvPicPr>
            <a:picLocks noChangeAspect="1"/>
          </p:cNvPicPr>
          <p:nvPr/>
        </p:nvPicPr>
        <p:blipFill>
          <a:blip r:embed="rId13"/>
          <a:stretch>
            <a:fillRect/>
          </a:stretch>
        </p:blipFill>
        <p:spPr>
          <a:xfrm>
            <a:off x="7235056" y="333775"/>
            <a:ext cx="1012723" cy="248603"/>
          </a:xfrm>
          <a:prstGeom prst="rect">
            <a:avLst/>
          </a:prstGeom>
        </p:spPr>
      </p:pic>
      <p:pic>
        <p:nvPicPr>
          <p:cNvPr id="33" name="Picture 32"/>
          <p:cNvPicPr>
            <a:picLocks noChangeAspect="1"/>
          </p:cNvPicPr>
          <p:nvPr/>
        </p:nvPicPr>
        <p:blipFill>
          <a:blip r:embed="rId14" cstate="print">
            <a:biLevel thresh="25000"/>
            <a:extLst>
              <a:ext uri="{BEBA8EAE-BF5A-486C-A8C5-ECC9F3942E4B}">
                <a14:imgProps xmlns:a14="http://schemas.microsoft.com/office/drawing/2010/main">
                  <a14:imgLayer r:embed="rId15">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374861" y="300535"/>
            <a:ext cx="1168778" cy="308768"/>
          </a:xfrm>
          <a:prstGeom prst="rect">
            <a:avLst/>
          </a:prstGeom>
        </p:spPr>
      </p:pic>
      <p:sp>
        <p:nvSpPr>
          <p:cNvPr id="34" name="Rectangle 33"/>
          <p:cNvSpPr/>
          <p:nvPr/>
        </p:nvSpPr>
        <p:spPr>
          <a:xfrm>
            <a:off x="1479255" y="2534913"/>
            <a:ext cx="746044" cy="250201"/>
          </a:xfrm>
          <a:prstGeom prst="rect">
            <a:avLst/>
          </a:prstGeom>
        </p:spPr>
        <p:txBody>
          <a:bodyPr wrap="none" lIns="68583" tIns="34292" rIns="68583" bIns="34292">
            <a:spAutoFit/>
          </a:bodyPr>
          <a:lstStyle/>
          <a:p>
            <a:r>
              <a:rPr lang="en-US" sz="1176" dirty="0">
                <a:solidFill>
                  <a:srgbClr val="002060"/>
                </a:solidFill>
                <a:latin typeface="Segoe UI Semibold" panose="020B0702040204020203" pitchFamily="34" charset="0"/>
                <a:ea typeface="Segoe UI" pitchFamily="34" charset="0"/>
                <a:cs typeface="Segoe UI Semibold" panose="020B0702040204020203" pitchFamily="34" charset="0"/>
              </a:rPr>
              <a:t>compute</a:t>
            </a:r>
            <a:endParaRPr lang="en-US" sz="1176" dirty="0">
              <a:solidFill>
                <a:srgbClr val="002060"/>
              </a:solidFill>
            </a:endParaRPr>
          </a:p>
        </p:txBody>
      </p:sp>
      <p:sp>
        <p:nvSpPr>
          <p:cNvPr id="35" name="Rectangle 34"/>
          <p:cNvSpPr/>
          <p:nvPr/>
        </p:nvSpPr>
        <p:spPr>
          <a:xfrm>
            <a:off x="4168615" y="2534912"/>
            <a:ext cx="1018555" cy="250201"/>
          </a:xfrm>
          <a:prstGeom prst="rect">
            <a:avLst/>
          </a:prstGeom>
        </p:spPr>
        <p:txBody>
          <a:bodyPr wrap="none" lIns="68583" tIns="34292" rIns="68583" bIns="34292">
            <a:spAutoFit/>
          </a:bodyPr>
          <a:lstStyle/>
          <a:p>
            <a:r>
              <a:rPr lang="en-US" sz="1176" dirty="0">
                <a:solidFill>
                  <a:srgbClr val="002060"/>
                </a:solidFill>
                <a:latin typeface="Segoe UI Semibold" panose="020B0702040204020203" pitchFamily="34" charset="0"/>
                <a:cs typeface="Segoe UI Semibold" panose="020B0702040204020203" pitchFamily="34" charset="0"/>
              </a:rPr>
              <a:t>data services</a:t>
            </a:r>
            <a:endParaRPr lang="en-US" sz="1176" dirty="0">
              <a:solidFill>
                <a:srgbClr val="002060"/>
              </a:solidFill>
            </a:endParaRPr>
          </a:p>
        </p:txBody>
      </p:sp>
      <p:sp>
        <p:nvSpPr>
          <p:cNvPr id="36" name="Rectangle 35"/>
          <p:cNvSpPr/>
          <p:nvPr/>
        </p:nvSpPr>
        <p:spPr>
          <a:xfrm>
            <a:off x="7025119" y="2534912"/>
            <a:ext cx="765280" cy="250201"/>
          </a:xfrm>
          <a:prstGeom prst="rect">
            <a:avLst/>
          </a:prstGeom>
        </p:spPr>
        <p:txBody>
          <a:bodyPr wrap="none" lIns="68583" tIns="34292" rIns="68583" bIns="34292">
            <a:spAutoFit/>
          </a:bodyPr>
          <a:lstStyle/>
          <a:p>
            <a:r>
              <a:rPr lang="en-US" sz="1176" dirty="0">
                <a:solidFill>
                  <a:srgbClr val="002060"/>
                </a:solidFill>
                <a:latin typeface="Segoe UI Semibold" panose="020B0702040204020203" pitchFamily="34" charset="0"/>
                <a:cs typeface="Segoe UI Semibold" panose="020B0702040204020203" pitchFamily="34" charset="0"/>
              </a:rPr>
              <a:t>networks</a:t>
            </a:r>
            <a:endParaRPr lang="en-US" sz="1176" dirty="0">
              <a:solidFill>
                <a:srgbClr val="002060"/>
              </a:solidFill>
            </a:endParaRPr>
          </a:p>
        </p:txBody>
      </p:sp>
      <p:grpSp>
        <p:nvGrpSpPr>
          <p:cNvPr id="2" name="Group 1"/>
          <p:cNvGrpSpPr/>
          <p:nvPr/>
        </p:nvGrpSpPr>
        <p:grpSpPr>
          <a:xfrm>
            <a:off x="495596" y="1939860"/>
            <a:ext cx="685742" cy="623438"/>
            <a:chOff x="674042" y="2764563"/>
            <a:chExt cx="932657" cy="848261"/>
          </a:xfrm>
        </p:grpSpPr>
        <p:sp>
          <p:nvSpPr>
            <p:cNvPr id="112" name="Rectangle 111"/>
            <p:cNvSpPr/>
            <p:nvPr/>
          </p:nvSpPr>
          <p:spPr bwMode="auto">
            <a:xfrm>
              <a:off x="674042" y="2764563"/>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lnSpc>
                  <a:spcPts val="662"/>
                </a:lnSpc>
                <a:spcBef>
                  <a:spcPct val="0"/>
                </a:spcBef>
                <a:spcAft>
                  <a:spcPts val="221"/>
                </a:spcAft>
              </a:pPr>
              <a:r>
                <a:rPr lang="en-US" sz="809" dirty="0">
                  <a:gradFill>
                    <a:gsLst>
                      <a:gs pos="0">
                        <a:srgbClr val="FFFFFF"/>
                      </a:gs>
                      <a:gs pos="100000">
                        <a:srgbClr val="FFFFFF"/>
                      </a:gs>
                    </a:gsLst>
                    <a:lin ang="5400000" scaled="0"/>
                  </a:gradFill>
                </a:rPr>
                <a:t>virtual machines</a:t>
              </a:r>
            </a:p>
          </p:txBody>
        </p:sp>
        <p:pic>
          <p:nvPicPr>
            <p:cNvPr id="37" name="Picture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0400" y="2888822"/>
              <a:ext cx="391693" cy="354312"/>
            </a:xfrm>
            <a:prstGeom prst="rect">
              <a:avLst/>
            </a:prstGeom>
            <a:ln>
              <a:noFill/>
            </a:ln>
          </p:spPr>
        </p:pic>
      </p:grpSp>
      <p:grpSp>
        <p:nvGrpSpPr>
          <p:cNvPr id="4" name="Group 3"/>
          <p:cNvGrpSpPr/>
          <p:nvPr/>
        </p:nvGrpSpPr>
        <p:grpSpPr>
          <a:xfrm>
            <a:off x="1210445" y="1939860"/>
            <a:ext cx="685742" cy="623438"/>
            <a:chOff x="1754149" y="2764563"/>
            <a:chExt cx="932657" cy="848261"/>
          </a:xfrm>
        </p:grpSpPr>
        <p:sp>
          <p:nvSpPr>
            <p:cNvPr id="113" name="Rectangle 112"/>
            <p:cNvSpPr/>
            <p:nvPr/>
          </p:nvSpPr>
          <p:spPr bwMode="auto">
            <a:xfrm>
              <a:off x="1754149" y="2764563"/>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lnSpc>
                  <a:spcPts val="662"/>
                </a:lnSpc>
                <a:spcBef>
                  <a:spcPct val="0"/>
                </a:spcBef>
                <a:spcAft>
                  <a:spcPts val="221"/>
                </a:spcAft>
              </a:pPr>
              <a:r>
                <a:rPr lang="en-US" sz="809" dirty="0">
                  <a:gradFill>
                    <a:gsLst>
                      <a:gs pos="0">
                        <a:srgbClr val="FFFFFF"/>
                      </a:gs>
                      <a:gs pos="100000">
                        <a:srgbClr val="FFFFFF"/>
                      </a:gs>
                    </a:gsLst>
                    <a:lin ang="5400000" scaled="0"/>
                  </a:gradFill>
                </a:rPr>
                <a:t>web sites</a:t>
              </a:r>
            </a:p>
          </p:txBody>
        </p:sp>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45382" y="2860580"/>
              <a:ext cx="391693" cy="391693"/>
            </a:xfrm>
            <a:prstGeom prst="rect">
              <a:avLst/>
            </a:prstGeom>
          </p:spPr>
        </p:pic>
      </p:grpSp>
      <p:sp>
        <p:nvSpPr>
          <p:cNvPr id="52" name="Freeform 78"/>
          <p:cNvSpPr>
            <a:spLocks noEditPoints="1"/>
          </p:cNvSpPr>
          <p:nvPr/>
        </p:nvSpPr>
        <p:spPr bwMode="black">
          <a:xfrm>
            <a:off x="6797891" y="2004456"/>
            <a:ext cx="295573" cy="28275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61706" tIns="30854" rIns="61706" bIns="30854" numCol="1" anchor="t" anchorCtr="0" compatLnSpc="1">
            <a:prstTxWarp prst="textNoShape">
              <a:avLst/>
            </a:prstTxWarp>
          </a:bodyPr>
          <a:lstStyle/>
          <a:p>
            <a:pPr defTabSz="513428"/>
            <a:endParaRPr lang="en-US" sz="735" dirty="0">
              <a:solidFill>
                <a:srgbClr val="FFFFFF"/>
              </a:solidFill>
            </a:endParaRPr>
          </a:p>
        </p:txBody>
      </p:sp>
      <p:sp>
        <p:nvSpPr>
          <p:cNvPr id="60" name="TextBox 59"/>
          <p:cNvSpPr txBox="1"/>
          <p:nvPr/>
        </p:nvSpPr>
        <p:spPr>
          <a:xfrm>
            <a:off x="681242" y="4289628"/>
            <a:ext cx="2920388" cy="249043"/>
          </a:xfrm>
          <a:prstGeom prst="rect">
            <a:avLst/>
          </a:prstGeom>
          <a:noFill/>
        </p:spPr>
        <p:txBody>
          <a:bodyPr wrap="square" lIns="0" tIns="0" rIns="0" bIns="0" rtlCol="0">
            <a:spAutoFit/>
          </a:bodyPr>
          <a:lstStyle/>
          <a:p>
            <a:pPr>
              <a:spcBef>
                <a:spcPct val="20000"/>
              </a:spcBef>
              <a:buSzPct val="80000"/>
            </a:pPr>
            <a:r>
              <a:rPr lang="en-US" sz="809" dirty="0">
                <a:solidFill>
                  <a:schemeClr val="bg1"/>
                </a:solidFill>
              </a:rPr>
              <a:t>W. US, East US, N Central US, S Central US, N Europe, W Europe, E Asia, SE Asia + 24 Edge CDN Locations</a:t>
            </a:r>
          </a:p>
        </p:txBody>
      </p:sp>
      <p:grpSp>
        <p:nvGrpSpPr>
          <p:cNvPr id="68" name="Group 67"/>
          <p:cNvGrpSpPr/>
          <p:nvPr/>
        </p:nvGrpSpPr>
        <p:grpSpPr>
          <a:xfrm>
            <a:off x="671607" y="3617513"/>
            <a:ext cx="1472978" cy="516360"/>
            <a:chOff x="893149" y="4891541"/>
            <a:chExt cx="1964249" cy="688854"/>
          </a:xfrm>
        </p:grpSpPr>
        <p:sp>
          <p:nvSpPr>
            <p:cNvPr id="69" name="Freeform 123"/>
            <p:cNvSpPr>
              <a:spLocks noEditPoints="1"/>
            </p:cNvSpPr>
            <p:nvPr/>
          </p:nvSpPr>
          <p:spPr bwMode="black">
            <a:xfrm>
              <a:off x="917487" y="4960327"/>
              <a:ext cx="173050" cy="191359"/>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a:extLst/>
          </p:spPr>
          <p:txBody>
            <a:bodyPr vert="horz" wrap="square" lIns="95969" tIns="47986" rIns="95969" bIns="47986" numCol="1" anchor="t" anchorCtr="0" compatLnSpc="1">
              <a:prstTxWarp prst="textNoShape">
                <a:avLst/>
              </a:prstTxWarp>
            </a:bodyPr>
            <a:lstStyle/>
            <a:p>
              <a:pPr defTabSz="513428"/>
              <a:endParaRPr lang="en-US" sz="1324" dirty="0">
                <a:solidFill>
                  <a:srgbClr val="FFFFFF"/>
                </a:solidFill>
              </a:endParaRPr>
            </a:p>
          </p:txBody>
        </p:sp>
        <p:pic>
          <p:nvPicPr>
            <p:cNvPr id="70" name="Picture 69"/>
            <p:cNvPicPr>
              <a:picLocks noChangeAspect="1"/>
            </p:cNvPicPr>
            <p:nvPr/>
          </p:nvPicPr>
          <p:blipFill rotWithShape="1">
            <a:blip r:embed="rId18" cstate="print">
              <a:clrChange>
                <a:clrFrom>
                  <a:srgbClr val="4EB1E4"/>
                </a:clrFrom>
                <a:clrTo>
                  <a:srgbClr val="4EB1E4">
                    <a:alpha val="0"/>
                  </a:srgbClr>
                </a:clrTo>
              </a:clrChange>
              <a:extLst>
                <a:ext uri="{28A0092B-C50C-407E-A947-70E740481C1C}">
                  <a14:useLocalDpi xmlns:a14="http://schemas.microsoft.com/office/drawing/2010/main"/>
                </a:ext>
              </a:extLst>
            </a:blip>
            <a:srcRect/>
            <a:stretch/>
          </p:blipFill>
          <p:spPr>
            <a:xfrm>
              <a:off x="893149" y="5226322"/>
              <a:ext cx="238986" cy="354073"/>
            </a:xfrm>
            <a:prstGeom prst="rect">
              <a:avLst/>
            </a:prstGeom>
          </p:spPr>
        </p:pic>
        <p:sp>
          <p:nvSpPr>
            <p:cNvPr id="71" name="TextBox 70"/>
            <p:cNvSpPr txBox="1"/>
            <p:nvPr/>
          </p:nvSpPr>
          <p:spPr>
            <a:xfrm>
              <a:off x="1227418" y="4891541"/>
              <a:ext cx="1629980" cy="676107"/>
            </a:xfrm>
            <a:prstGeom prst="rect">
              <a:avLst/>
            </a:prstGeom>
            <a:noFill/>
          </p:spPr>
          <p:txBody>
            <a:bodyPr wrap="square" lIns="0" tIns="0" rIns="0" bIns="0" rtlCol="0">
              <a:spAutoFit/>
            </a:bodyPr>
            <a:lstStyle/>
            <a:p>
              <a:pPr>
                <a:lnSpc>
                  <a:spcPct val="150000"/>
                </a:lnSpc>
                <a:spcBef>
                  <a:spcPct val="20000"/>
                </a:spcBef>
                <a:buSzPct val="80000"/>
              </a:pPr>
              <a:r>
                <a:rPr lang="en-US" sz="1029" dirty="0">
                  <a:solidFill>
                    <a:schemeClr val="bg1"/>
                  </a:solidFill>
                </a:rPr>
                <a:t>Automated</a:t>
              </a:r>
            </a:p>
            <a:p>
              <a:pPr>
                <a:lnSpc>
                  <a:spcPct val="150000"/>
                </a:lnSpc>
                <a:spcBef>
                  <a:spcPct val="20000"/>
                </a:spcBef>
                <a:buSzPct val="80000"/>
              </a:pPr>
              <a:r>
                <a:rPr lang="en-US" sz="1029" dirty="0">
                  <a:solidFill>
                    <a:schemeClr val="bg1"/>
                  </a:solidFill>
                </a:rPr>
                <a:t>Managed Resources</a:t>
              </a:r>
            </a:p>
          </p:txBody>
        </p:sp>
      </p:grpSp>
      <p:grpSp>
        <p:nvGrpSpPr>
          <p:cNvPr id="72" name="Group 71"/>
          <p:cNvGrpSpPr/>
          <p:nvPr/>
        </p:nvGrpSpPr>
        <p:grpSpPr>
          <a:xfrm>
            <a:off x="2208955" y="3626081"/>
            <a:ext cx="1558769" cy="519320"/>
            <a:chOff x="778745" y="4891541"/>
            <a:chExt cx="2078653" cy="692805"/>
          </a:xfrm>
        </p:grpSpPr>
        <p:pic>
          <p:nvPicPr>
            <p:cNvPr id="73" name="Picture 72"/>
            <p:cNvPicPr>
              <a:picLocks noChangeAspect="1"/>
            </p:cNvPicPr>
            <p:nvPr/>
          </p:nvPicPr>
          <p:blipFill rotWithShape="1">
            <a:blip r:embed="rId19" cstate="print">
              <a:clrChange>
                <a:clrFrom>
                  <a:srgbClr val="4EB1E4"/>
                </a:clrFrom>
                <a:clrTo>
                  <a:srgbClr val="4EB1E4">
                    <a:alpha val="0"/>
                  </a:srgbClr>
                </a:clrTo>
              </a:clrChange>
              <a:extLst>
                <a:ext uri="{28A0092B-C50C-407E-A947-70E740481C1C}">
                  <a14:useLocalDpi xmlns:a14="http://schemas.microsoft.com/office/drawing/2010/main" val="0"/>
                </a:ext>
              </a:extLst>
            </a:blip>
            <a:srcRect l="22861" t="54347" r="65276" b="24478"/>
            <a:stretch/>
          </p:blipFill>
          <p:spPr>
            <a:xfrm>
              <a:off x="778745" y="4965737"/>
              <a:ext cx="355312" cy="224987"/>
            </a:xfrm>
            <a:prstGeom prst="rect">
              <a:avLst/>
            </a:prstGeom>
          </p:spPr>
        </p:pic>
        <p:pic>
          <p:nvPicPr>
            <p:cNvPr id="74" name="Picture 73"/>
            <p:cNvPicPr>
              <a:picLocks noChangeAspect="1"/>
            </p:cNvPicPr>
            <p:nvPr/>
          </p:nvPicPr>
          <p:blipFill rotWithShape="1">
            <a:blip r:embed="rId20" cstate="print">
              <a:clrChange>
                <a:clrFrom>
                  <a:srgbClr val="4EB1E4"/>
                </a:clrFrom>
                <a:clrTo>
                  <a:srgbClr val="4EB1E4">
                    <a:alpha val="0"/>
                  </a:srgbClr>
                </a:clrTo>
              </a:clrChange>
              <a:extLst>
                <a:ext uri="{28A0092B-C50C-407E-A947-70E740481C1C}">
                  <a14:useLocalDpi xmlns:a14="http://schemas.microsoft.com/office/drawing/2010/main"/>
                </a:ext>
              </a:extLst>
            </a:blip>
            <a:srcRect/>
            <a:stretch/>
          </p:blipFill>
          <p:spPr>
            <a:xfrm>
              <a:off x="797329" y="5261691"/>
              <a:ext cx="299189" cy="322655"/>
            </a:xfrm>
            <a:prstGeom prst="rect">
              <a:avLst/>
            </a:prstGeom>
          </p:spPr>
        </p:pic>
        <p:sp>
          <p:nvSpPr>
            <p:cNvPr id="75" name="TextBox 74"/>
            <p:cNvSpPr txBox="1"/>
            <p:nvPr/>
          </p:nvSpPr>
          <p:spPr>
            <a:xfrm>
              <a:off x="1227418" y="4891541"/>
              <a:ext cx="1629980" cy="676109"/>
            </a:xfrm>
            <a:prstGeom prst="rect">
              <a:avLst/>
            </a:prstGeom>
            <a:noFill/>
          </p:spPr>
          <p:txBody>
            <a:bodyPr wrap="square" lIns="0" tIns="0" rIns="0" bIns="0" rtlCol="0">
              <a:spAutoFit/>
            </a:bodyPr>
            <a:lstStyle/>
            <a:p>
              <a:pPr>
                <a:lnSpc>
                  <a:spcPct val="150000"/>
                </a:lnSpc>
                <a:spcBef>
                  <a:spcPct val="20000"/>
                </a:spcBef>
                <a:buSzPct val="80000"/>
              </a:pPr>
              <a:r>
                <a:rPr lang="en-US" sz="1029" dirty="0">
                  <a:solidFill>
                    <a:schemeClr val="bg1"/>
                  </a:solidFill>
                </a:rPr>
                <a:t>Elastic</a:t>
              </a:r>
            </a:p>
            <a:p>
              <a:pPr>
                <a:lnSpc>
                  <a:spcPct val="150000"/>
                </a:lnSpc>
                <a:spcBef>
                  <a:spcPct val="20000"/>
                </a:spcBef>
                <a:buSzPct val="80000"/>
              </a:pPr>
              <a:r>
                <a:rPr lang="en-US" sz="1029" dirty="0">
                  <a:solidFill>
                    <a:schemeClr val="bg1"/>
                  </a:solidFill>
                </a:rPr>
                <a:t>Usage Based</a:t>
              </a:r>
            </a:p>
          </p:txBody>
        </p:sp>
      </p:grpSp>
      <p:pic>
        <p:nvPicPr>
          <p:cNvPr id="76" name="Picture 75"/>
          <p:cNvPicPr>
            <a:picLocks noChangeAspect="1"/>
          </p:cNvPicPr>
          <p:nvPr/>
        </p:nvPicPr>
        <p:blipFill rotWithShape="1">
          <a:blip r:embed="rId21">
            <a:extLst>
              <a:ext uri="{28A0092B-C50C-407E-A947-70E740481C1C}">
                <a14:useLocalDpi xmlns:a14="http://schemas.microsoft.com/office/drawing/2010/main" val="0"/>
              </a:ext>
            </a:extLst>
          </a:blip>
          <a:srcRect l="1042" t="5709" r="4519" b="12643"/>
          <a:stretch/>
        </p:blipFill>
        <p:spPr>
          <a:xfrm>
            <a:off x="4093936" y="2865298"/>
            <a:ext cx="4628495" cy="1895981"/>
          </a:xfrm>
          <a:prstGeom prst="rect">
            <a:avLst/>
          </a:prstGeom>
        </p:spPr>
      </p:pic>
      <p:sp>
        <p:nvSpPr>
          <p:cNvPr id="77" name="Oval 76"/>
          <p:cNvSpPr/>
          <p:nvPr/>
        </p:nvSpPr>
        <p:spPr bwMode="auto">
          <a:xfrm>
            <a:off x="4332817" y="3351165"/>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78" name="Oval 77"/>
          <p:cNvSpPr/>
          <p:nvPr/>
        </p:nvSpPr>
        <p:spPr bwMode="auto">
          <a:xfrm>
            <a:off x="4412898" y="3179688"/>
            <a:ext cx="91070" cy="91034"/>
          </a:xfrm>
          <a:prstGeom prst="ellipse">
            <a:avLst/>
          </a:prstGeom>
          <a:solidFill>
            <a:schemeClr val="accent6">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79" name="Oval 78"/>
          <p:cNvSpPr/>
          <p:nvPr/>
        </p:nvSpPr>
        <p:spPr bwMode="auto">
          <a:xfrm>
            <a:off x="4390255" y="3238673"/>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80" name="Oval 79"/>
          <p:cNvSpPr/>
          <p:nvPr/>
        </p:nvSpPr>
        <p:spPr bwMode="auto">
          <a:xfrm>
            <a:off x="4721833" y="3463602"/>
            <a:ext cx="91070" cy="91034"/>
          </a:xfrm>
          <a:prstGeom prst="ellipse">
            <a:avLst/>
          </a:prstGeom>
          <a:solidFill>
            <a:schemeClr val="accent6">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81" name="Oval 80"/>
          <p:cNvSpPr/>
          <p:nvPr/>
        </p:nvSpPr>
        <p:spPr bwMode="auto">
          <a:xfrm>
            <a:off x="4907867" y="3509119"/>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82" name="Oval 81"/>
          <p:cNvSpPr/>
          <p:nvPr/>
        </p:nvSpPr>
        <p:spPr bwMode="auto">
          <a:xfrm>
            <a:off x="4938269" y="3175312"/>
            <a:ext cx="91070" cy="91034"/>
          </a:xfrm>
          <a:prstGeom prst="ellipse">
            <a:avLst/>
          </a:prstGeom>
          <a:solidFill>
            <a:schemeClr val="accent6">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83" name="Oval 82"/>
          <p:cNvSpPr/>
          <p:nvPr/>
        </p:nvSpPr>
        <p:spPr bwMode="auto">
          <a:xfrm>
            <a:off x="5032733" y="3346714"/>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84" name="Oval 83"/>
          <p:cNvSpPr/>
          <p:nvPr/>
        </p:nvSpPr>
        <p:spPr bwMode="auto">
          <a:xfrm>
            <a:off x="5075237" y="3298730"/>
            <a:ext cx="91070" cy="91034"/>
          </a:xfrm>
          <a:prstGeom prst="ellipse">
            <a:avLst/>
          </a:prstGeom>
          <a:solidFill>
            <a:schemeClr val="accent6">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85" name="Oval 84"/>
          <p:cNvSpPr/>
          <p:nvPr/>
        </p:nvSpPr>
        <p:spPr bwMode="auto">
          <a:xfrm>
            <a:off x="5120773" y="3282514"/>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86" name="Oval 85"/>
          <p:cNvSpPr/>
          <p:nvPr/>
        </p:nvSpPr>
        <p:spPr bwMode="auto">
          <a:xfrm>
            <a:off x="6048673" y="3175312"/>
            <a:ext cx="91070" cy="91034"/>
          </a:xfrm>
          <a:prstGeom prst="ellipse">
            <a:avLst/>
          </a:prstGeom>
          <a:solidFill>
            <a:schemeClr val="accent6">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87" name="Oval 86"/>
          <p:cNvSpPr/>
          <p:nvPr/>
        </p:nvSpPr>
        <p:spPr bwMode="auto">
          <a:xfrm>
            <a:off x="6030183" y="3037557"/>
            <a:ext cx="91070" cy="91034"/>
          </a:xfrm>
          <a:prstGeom prst="ellipse">
            <a:avLst/>
          </a:prstGeom>
          <a:solidFill>
            <a:schemeClr val="accent6">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88" name="Oval 87"/>
          <p:cNvSpPr/>
          <p:nvPr/>
        </p:nvSpPr>
        <p:spPr bwMode="auto">
          <a:xfrm>
            <a:off x="6302012" y="2946207"/>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89" name="Oval 88"/>
          <p:cNvSpPr/>
          <p:nvPr/>
        </p:nvSpPr>
        <p:spPr bwMode="auto">
          <a:xfrm>
            <a:off x="6204680" y="3155030"/>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90" name="Oval 89"/>
          <p:cNvSpPr/>
          <p:nvPr/>
        </p:nvSpPr>
        <p:spPr bwMode="auto">
          <a:xfrm>
            <a:off x="6248317" y="3116548"/>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91" name="Oval 90"/>
          <p:cNvSpPr/>
          <p:nvPr/>
        </p:nvSpPr>
        <p:spPr bwMode="auto">
          <a:xfrm>
            <a:off x="6514440" y="2937628"/>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92" name="Oval 91"/>
          <p:cNvSpPr/>
          <p:nvPr/>
        </p:nvSpPr>
        <p:spPr bwMode="auto">
          <a:xfrm>
            <a:off x="6356689" y="3260572"/>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93" name="Oval 92"/>
          <p:cNvSpPr/>
          <p:nvPr/>
        </p:nvSpPr>
        <p:spPr bwMode="auto">
          <a:xfrm>
            <a:off x="8088762" y="3396682"/>
            <a:ext cx="91070" cy="91034"/>
          </a:xfrm>
          <a:prstGeom prst="ellipse">
            <a:avLst/>
          </a:prstGeom>
          <a:solidFill>
            <a:schemeClr val="accent6">
              <a:alpha val="7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94" name="Oval 93"/>
          <p:cNvSpPr/>
          <p:nvPr/>
        </p:nvSpPr>
        <p:spPr bwMode="auto">
          <a:xfrm>
            <a:off x="8487769" y="4097347"/>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95" name="Oval 94"/>
          <p:cNvSpPr/>
          <p:nvPr/>
        </p:nvSpPr>
        <p:spPr bwMode="auto">
          <a:xfrm>
            <a:off x="8532066" y="4429314"/>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96" name="Oval 95"/>
          <p:cNvSpPr/>
          <p:nvPr/>
        </p:nvSpPr>
        <p:spPr bwMode="auto">
          <a:xfrm>
            <a:off x="8212747" y="3260572"/>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97"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7541558" y="2004622"/>
            <a:ext cx="286322" cy="286206"/>
          </a:xfrm>
          <a:prstGeom prst="rect">
            <a:avLst/>
          </a:prstGeom>
          <a:noFill/>
          <a:extLst>
            <a:ext uri="{909E8E84-426E-40DD-AFC4-6F175D3DCCD1}">
              <a14:hiddenFill xmlns:a14="http://schemas.microsoft.com/office/drawing/2010/main">
                <a:solidFill>
                  <a:srgbClr val="FFFFFF"/>
                </a:solidFill>
              </a14:hiddenFill>
            </a:ext>
          </a:extLst>
        </p:spPr>
      </p:pic>
      <p:sp>
        <p:nvSpPr>
          <p:cNvPr id="98" name="Oval 97"/>
          <p:cNvSpPr/>
          <p:nvPr/>
        </p:nvSpPr>
        <p:spPr bwMode="auto">
          <a:xfrm>
            <a:off x="7997691" y="3864671"/>
            <a:ext cx="91070" cy="91034"/>
          </a:xfrm>
          <a:prstGeom prst="ellipse">
            <a:avLst/>
          </a:prstGeom>
          <a:solidFill>
            <a:schemeClr val="accent4">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99" name="Oval 98"/>
          <p:cNvSpPr/>
          <p:nvPr/>
        </p:nvSpPr>
        <p:spPr bwMode="auto">
          <a:xfrm>
            <a:off x="7833386" y="4001167"/>
            <a:ext cx="91070" cy="91034"/>
          </a:xfrm>
          <a:prstGeom prst="ellipse">
            <a:avLst/>
          </a:prstGeom>
          <a:solidFill>
            <a:schemeClr val="accent6">
              <a:alpha val="7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2" tIns="34277" rIns="68552" bIns="34277"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grpSp>
        <p:nvGrpSpPr>
          <p:cNvPr id="121" name="Group 120"/>
          <p:cNvGrpSpPr/>
          <p:nvPr/>
        </p:nvGrpSpPr>
        <p:grpSpPr>
          <a:xfrm>
            <a:off x="3105913" y="1077607"/>
            <a:ext cx="685742" cy="623438"/>
            <a:chOff x="2632856" y="1694567"/>
            <a:chExt cx="932657" cy="848261"/>
          </a:xfrm>
        </p:grpSpPr>
        <p:sp>
          <p:nvSpPr>
            <p:cNvPr id="13" name="Rectangle 12"/>
            <p:cNvSpPr/>
            <p:nvPr/>
          </p:nvSpPr>
          <p:spPr bwMode="auto">
            <a:xfrm>
              <a:off x="2632856" y="1694567"/>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spcBef>
                  <a:spcPct val="0"/>
                </a:spcBef>
                <a:spcAft>
                  <a:spcPct val="0"/>
                </a:spcAft>
              </a:pPr>
              <a:r>
                <a:rPr lang="en-US" sz="809" dirty="0">
                  <a:gradFill>
                    <a:gsLst>
                      <a:gs pos="0">
                        <a:srgbClr val="FFFFFF"/>
                      </a:gs>
                      <a:gs pos="100000">
                        <a:srgbClr val="FFFFFF"/>
                      </a:gs>
                    </a:gsLst>
                    <a:lin ang="5400000" scaled="0"/>
                  </a:gradFill>
                </a:rPr>
                <a:t>service bus</a:t>
              </a:r>
            </a:p>
          </p:txBody>
        </p:sp>
        <p:pic>
          <p:nvPicPr>
            <p:cNvPr id="100" name="Picture 99"/>
            <p:cNvPicPr>
              <a:picLocks noChangeAspect="1"/>
            </p:cNvPicPr>
            <p:nvPr/>
          </p:nvPicPr>
          <p:blipFill>
            <a:blip r:embed="rId23"/>
            <a:stretch>
              <a:fillRect/>
            </a:stretch>
          </p:blipFill>
          <p:spPr>
            <a:xfrm>
              <a:off x="2914754" y="1808638"/>
              <a:ext cx="392312" cy="443933"/>
            </a:xfrm>
            <a:prstGeom prst="rect">
              <a:avLst/>
            </a:prstGeom>
          </p:spPr>
        </p:pic>
      </p:grpSp>
      <p:grpSp>
        <p:nvGrpSpPr>
          <p:cNvPr id="119" name="Group 118"/>
          <p:cNvGrpSpPr/>
          <p:nvPr/>
        </p:nvGrpSpPr>
        <p:grpSpPr>
          <a:xfrm>
            <a:off x="2342811" y="1067079"/>
            <a:ext cx="685742" cy="633967"/>
            <a:chOff x="1594984" y="1680242"/>
            <a:chExt cx="932657" cy="862586"/>
          </a:xfrm>
        </p:grpSpPr>
        <p:sp>
          <p:nvSpPr>
            <p:cNvPr id="12" name="Rectangle 11"/>
            <p:cNvSpPr/>
            <p:nvPr/>
          </p:nvSpPr>
          <p:spPr bwMode="auto">
            <a:xfrm>
              <a:off x="1594984" y="1694567"/>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spcBef>
                  <a:spcPct val="0"/>
                </a:spcBef>
                <a:spcAft>
                  <a:spcPct val="0"/>
                </a:spcAft>
              </a:pPr>
              <a:r>
                <a:rPr lang="en-US" sz="809" dirty="0">
                  <a:gradFill>
                    <a:gsLst>
                      <a:gs pos="0">
                        <a:srgbClr val="FFFFFF"/>
                      </a:gs>
                      <a:gs pos="100000">
                        <a:srgbClr val="FFFFFF"/>
                      </a:gs>
                    </a:gsLst>
                    <a:lin ang="5400000" scaled="0"/>
                  </a:gradFill>
                </a:rPr>
                <a:t>identity</a:t>
              </a:r>
            </a:p>
          </p:txBody>
        </p:sp>
        <p:grpSp>
          <p:nvGrpSpPr>
            <p:cNvPr id="101" name="Group 100"/>
            <p:cNvGrpSpPr/>
            <p:nvPr/>
          </p:nvGrpSpPr>
          <p:grpSpPr>
            <a:xfrm>
              <a:off x="1844813" y="1680242"/>
              <a:ext cx="475079" cy="574537"/>
              <a:chOff x="1806352" y="1647445"/>
              <a:chExt cx="465806" cy="563323"/>
            </a:xfrm>
          </p:grpSpPr>
          <p:pic>
            <p:nvPicPr>
              <p:cNvPr id="102" name="Picture 10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06352" y="1749166"/>
                <a:ext cx="465806" cy="461602"/>
              </a:xfrm>
              <a:prstGeom prst="rect">
                <a:avLst/>
              </a:prstGeom>
            </p:spPr>
          </p:pic>
          <p:sp>
            <p:nvSpPr>
              <p:cNvPr id="103" name="Rectangle 102"/>
              <p:cNvSpPr/>
              <p:nvPr/>
            </p:nvSpPr>
            <p:spPr bwMode="auto">
              <a:xfrm>
                <a:off x="1910285" y="1818216"/>
                <a:ext cx="259122" cy="262866"/>
              </a:xfrm>
              <a:prstGeom prst="rect">
                <a:avLst/>
              </a:prstGeom>
              <a:solidFill>
                <a:srgbClr val="00A1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104" name="Picture 103"/>
              <p:cNvPicPr>
                <a:picLocks noChangeAspect="1"/>
              </p:cNvPicPr>
              <p:nvPr/>
            </p:nvPicPr>
            <p:blipFill>
              <a:blip r:embed="rId25"/>
              <a:stretch>
                <a:fillRect/>
              </a:stretch>
            </p:blipFill>
            <p:spPr>
              <a:xfrm>
                <a:off x="1918145" y="1838740"/>
                <a:ext cx="234093" cy="248280"/>
              </a:xfrm>
              <a:prstGeom prst="rect">
                <a:avLst/>
              </a:prstGeom>
            </p:spPr>
          </p:pic>
          <p:sp>
            <p:nvSpPr>
              <p:cNvPr id="105" name="Rectangle 104"/>
              <p:cNvSpPr/>
              <p:nvPr/>
            </p:nvSpPr>
            <p:spPr bwMode="auto">
              <a:xfrm>
                <a:off x="1878581" y="2098735"/>
                <a:ext cx="278834" cy="682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106" name="Rectangle 105"/>
              <p:cNvSpPr/>
              <p:nvPr/>
            </p:nvSpPr>
            <p:spPr bwMode="auto">
              <a:xfrm>
                <a:off x="1998998" y="1723076"/>
                <a:ext cx="76494" cy="58011"/>
              </a:xfrm>
              <a:prstGeom prst="rect">
                <a:avLst/>
              </a:prstGeom>
              <a:solidFill>
                <a:srgbClr val="82BA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107" name="Oval 106"/>
              <p:cNvSpPr/>
              <p:nvPr/>
            </p:nvSpPr>
            <p:spPr bwMode="auto">
              <a:xfrm>
                <a:off x="2021475" y="1733895"/>
                <a:ext cx="27432" cy="27432"/>
              </a:xfrm>
              <a:prstGeom prst="ellipse">
                <a:avLst/>
              </a:prstGeom>
              <a:solidFill>
                <a:srgbClr val="00A1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ctr" anchorCtr="0" compatLnSpc="1">
                <a:prstTxWarp prst="textNoShape">
                  <a:avLst/>
                </a:prstTxWarp>
              </a:bodyPr>
              <a:lstStyle/>
              <a:p>
                <a:pPr algn="ctr" defTabSz="685306"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108" name="Picture 107"/>
              <p:cNvPicPr>
                <a:picLocks noChangeAspect="1"/>
              </p:cNvPicPr>
              <p:nvPr/>
            </p:nvPicPr>
            <p:blipFill rotWithShape="1">
              <a:blip r:embed="rId26"/>
              <a:srcRect l="1" t="-14115" r="-1" b="-2"/>
              <a:stretch/>
            </p:blipFill>
            <p:spPr>
              <a:xfrm>
                <a:off x="1957466" y="1647445"/>
                <a:ext cx="163873" cy="77624"/>
              </a:xfrm>
              <a:prstGeom prst="rect">
                <a:avLst/>
              </a:prstGeom>
            </p:spPr>
          </p:pic>
        </p:grpSp>
      </p:grpSp>
      <p:grpSp>
        <p:nvGrpSpPr>
          <p:cNvPr id="17" name="Group 16"/>
          <p:cNvGrpSpPr/>
          <p:nvPr/>
        </p:nvGrpSpPr>
        <p:grpSpPr>
          <a:xfrm>
            <a:off x="1927825" y="1939860"/>
            <a:ext cx="685742" cy="623438"/>
            <a:chOff x="2836116" y="2764563"/>
            <a:chExt cx="932657" cy="848261"/>
          </a:xfrm>
        </p:grpSpPr>
        <p:sp>
          <p:nvSpPr>
            <p:cNvPr id="114" name="Rectangle 113"/>
            <p:cNvSpPr/>
            <p:nvPr/>
          </p:nvSpPr>
          <p:spPr bwMode="auto">
            <a:xfrm>
              <a:off x="2836116" y="2764563"/>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lnSpc>
                  <a:spcPts val="662"/>
                </a:lnSpc>
                <a:spcBef>
                  <a:spcPct val="0"/>
                </a:spcBef>
                <a:spcAft>
                  <a:spcPts val="221"/>
                </a:spcAft>
              </a:pPr>
              <a:r>
                <a:rPr lang="en-US" sz="809" dirty="0">
                  <a:gradFill>
                    <a:gsLst>
                      <a:gs pos="0">
                        <a:srgbClr val="FFFFFF"/>
                      </a:gs>
                      <a:gs pos="100000">
                        <a:srgbClr val="FFFFFF"/>
                      </a:gs>
                    </a:gsLst>
                    <a:lin ang="5400000" scaled="0"/>
                  </a:gradFill>
                </a:rPr>
                <a:t>cloud services</a:t>
              </a:r>
            </a:p>
          </p:txBody>
        </p:sp>
        <p:pic>
          <p:nvPicPr>
            <p:cNvPr id="109" name="Picture 108"/>
            <p:cNvPicPr>
              <a:picLocks noChangeAspect="1"/>
            </p:cNvPicPr>
            <p:nvPr/>
          </p:nvPicPr>
          <p:blipFill>
            <a:blip r:embed="rId27"/>
            <a:stretch>
              <a:fillRect/>
            </a:stretch>
          </p:blipFill>
          <p:spPr>
            <a:xfrm>
              <a:off x="3041622" y="2864604"/>
              <a:ext cx="456809" cy="386531"/>
            </a:xfrm>
            <a:prstGeom prst="rect">
              <a:avLst/>
            </a:prstGeom>
          </p:spPr>
        </p:pic>
      </p:grpSp>
      <p:pic>
        <p:nvPicPr>
          <p:cNvPr id="42" name="Picture 2"/>
          <p:cNvPicPr>
            <a:picLocks noChangeAspect="1" noChangeArrowheads="1"/>
          </p:cNvPicPr>
          <p:nvPr/>
        </p:nvPicPr>
        <p:blipFill>
          <a:blip r:embed="rId28"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3669716" y="2023975"/>
            <a:ext cx="287995" cy="260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2" descr="C:\Users\Jonahs\Dropbox\Projects SCOTT\MEET Windows Azure\source\Background\tile-icon-storage.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29526" y="2020876"/>
            <a:ext cx="307573" cy="307449"/>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47923" y="2041826"/>
            <a:ext cx="294821" cy="266965"/>
          </a:xfrm>
          <a:prstGeom prst="rect">
            <a:avLst/>
          </a:prstGeom>
        </p:spPr>
      </p:pic>
      <p:pic>
        <p:nvPicPr>
          <p:cNvPr id="132" name="Picture 3" descr="C:\Users\Jonahs\Dropbox\Projects SCOTT\MEET Windows Azure\source\Background\tile-icon-bigdata.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401050" y="2019758"/>
            <a:ext cx="326078" cy="323006"/>
          </a:xfrm>
          <a:prstGeom prst="rect">
            <a:avLst/>
          </a:prstGeom>
          <a:noFill/>
          <a:extLst>
            <a:ext uri="{909E8E84-426E-40DD-AFC4-6F175D3DCCD1}">
              <a14:hiddenFill xmlns:a14="http://schemas.microsoft.com/office/drawing/2010/main">
                <a:solidFill>
                  <a:srgbClr val="FFFFFF"/>
                </a:solidFill>
              </a14:hiddenFill>
            </a:ext>
          </a:extLst>
        </p:spPr>
      </p:pic>
      <p:grpSp>
        <p:nvGrpSpPr>
          <p:cNvPr id="139" name="Group 138"/>
          <p:cNvGrpSpPr/>
          <p:nvPr/>
        </p:nvGrpSpPr>
        <p:grpSpPr>
          <a:xfrm>
            <a:off x="6911660" y="1077072"/>
            <a:ext cx="685742" cy="623438"/>
            <a:chOff x="7808936" y="1693838"/>
            <a:chExt cx="932657" cy="848261"/>
          </a:xfrm>
        </p:grpSpPr>
        <p:sp>
          <p:nvSpPr>
            <p:cNvPr id="134" name="Rectangle 133"/>
            <p:cNvSpPr/>
            <p:nvPr/>
          </p:nvSpPr>
          <p:spPr bwMode="auto">
            <a:xfrm>
              <a:off x="7808936" y="1693838"/>
              <a:ext cx="932657" cy="84826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02" tIns="33601" rIns="67202" bIns="33601" numCol="1" rtlCol="0" anchor="b" anchorCtr="0" compatLnSpc="1">
              <a:prstTxWarp prst="textNoShape">
                <a:avLst/>
              </a:prstTxWarp>
            </a:bodyPr>
            <a:lstStyle/>
            <a:p>
              <a:pPr algn="ctr" defTabSz="685306" fontAlgn="base">
                <a:spcBef>
                  <a:spcPct val="0"/>
                </a:spcBef>
                <a:spcAft>
                  <a:spcPct val="0"/>
                </a:spcAft>
              </a:pPr>
              <a:r>
                <a:rPr lang="en-US" sz="809" dirty="0">
                  <a:gradFill>
                    <a:gsLst>
                      <a:gs pos="0">
                        <a:srgbClr val="FFFFFF"/>
                      </a:gs>
                      <a:gs pos="100000">
                        <a:srgbClr val="FFFFFF"/>
                      </a:gs>
                    </a:gsLst>
                    <a:lin ang="5400000" scaled="0"/>
                  </a:gradFill>
                </a:rPr>
                <a:t>analytics</a:t>
              </a:r>
            </a:p>
          </p:txBody>
        </p:sp>
        <p:sp>
          <p:nvSpPr>
            <p:cNvPr id="135" name="Freeform 134"/>
            <p:cNvSpPr>
              <a:spLocks noEditPoints="1"/>
            </p:cNvSpPr>
            <p:nvPr/>
          </p:nvSpPr>
          <p:spPr bwMode="auto">
            <a:xfrm>
              <a:off x="8091678" y="1858018"/>
              <a:ext cx="347115" cy="306045"/>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67205" tIns="33602" rIns="67205" bIns="33602" numCol="1" anchor="t" anchorCtr="0" compatLnSpc="1">
              <a:prstTxWarp prst="textNoShape">
                <a:avLst/>
              </a:prstTxWarp>
            </a:bodyPr>
            <a:lstStyle/>
            <a:p>
              <a:pPr defTabSz="910950"/>
              <a:endParaRPr lang="en-US" sz="1765" dirty="0">
                <a:solidFill>
                  <a:srgbClr val="292929"/>
                </a:solidFill>
              </a:endParaRPr>
            </a:p>
          </p:txBody>
        </p:sp>
      </p:grpSp>
      <p:sp>
        <p:nvSpPr>
          <p:cNvPr id="141" name="Rectangle 140"/>
          <p:cNvSpPr/>
          <p:nvPr/>
        </p:nvSpPr>
        <p:spPr>
          <a:xfrm>
            <a:off x="403513" y="1250633"/>
            <a:ext cx="976877" cy="250201"/>
          </a:xfrm>
          <a:prstGeom prst="rect">
            <a:avLst/>
          </a:prstGeom>
        </p:spPr>
        <p:txBody>
          <a:bodyPr wrap="none" lIns="68583" tIns="34292" rIns="68583" bIns="34292">
            <a:spAutoFit/>
          </a:bodyPr>
          <a:lstStyle/>
          <a:p>
            <a:r>
              <a:rPr lang="en-US" sz="1176" dirty="0">
                <a:solidFill>
                  <a:srgbClr val="002060"/>
                </a:solidFill>
                <a:latin typeface="Segoe UI Semibold" panose="020B0702040204020203" pitchFamily="34" charset="0"/>
                <a:ea typeface="Segoe UI" pitchFamily="34" charset="0"/>
                <a:cs typeface="Segoe UI Semibold" panose="020B0702040204020203" pitchFamily="34" charset="0"/>
              </a:rPr>
              <a:t>app services</a:t>
            </a:r>
            <a:endParaRPr lang="en-US" sz="1176" dirty="0">
              <a:solidFill>
                <a:srgbClr val="002060"/>
              </a:solidFill>
            </a:endParaRPr>
          </a:p>
        </p:txBody>
      </p:sp>
      <p:cxnSp>
        <p:nvCxnSpPr>
          <p:cNvPr id="145" name="Straight Connector 144"/>
          <p:cNvCxnSpPr/>
          <p:nvPr/>
        </p:nvCxnSpPr>
        <p:spPr>
          <a:xfrm>
            <a:off x="538133" y="1833583"/>
            <a:ext cx="7919910" cy="0"/>
          </a:xfrm>
          <a:prstGeom prst="line">
            <a:avLst/>
          </a:prstGeom>
          <a:ln w="28575">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416845" y="1940731"/>
            <a:ext cx="0" cy="660897"/>
          </a:xfrm>
          <a:prstGeom prst="line">
            <a:avLst/>
          </a:prstGeom>
          <a:ln w="28575">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6454472" y="1940731"/>
            <a:ext cx="0" cy="660897"/>
          </a:xfrm>
          <a:prstGeom prst="line">
            <a:avLst/>
          </a:prstGeom>
          <a:ln w="28575">
            <a:solidFill>
              <a:srgbClr val="00188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536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NG"/>
          <p:cNvPicPr>
            <a:picLocks noChangeAspect="1"/>
          </p:cNvPicPr>
          <p:nvPr/>
        </p:nvPicPr>
        <p:blipFill>
          <a:blip r:embed="rId3"/>
          <a:stretch>
            <a:fillRect/>
          </a:stretch>
        </p:blipFill>
        <p:spPr>
          <a:xfrm>
            <a:off x="1166679" y="946983"/>
            <a:ext cx="7665097" cy="3760828"/>
          </a:xfrm>
          <a:prstGeom prst="rect">
            <a:avLst/>
          </a:prstGeom>
        </p:spPr>
      </p:pic>
      <p:sp>
        <p:nvSpPr>
          <p:cNvPr id="4" name="Rectangle 3"/>
          <p:cNvSpPr/>
          <p:nvPr/>
        </p:nvSpPr>
        <p:spPr bwMode="auto">
          <a:xfrm>
            <a:off x="2" y="2606375"/>
            <a:ext cx="5541302" cy="87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695" tIns="302543" rIns="134444" bIns="0" numCol="1" spcCol="0" rtlCol="0" fromWordArt="0" anchor="ctr" anchorCtr="0" forceAA="0" compatLnSpc="1">
            <a:prstTxWarp prst="textNoShape">
              <a:avLst/>
            </a:prstTxWarp>
            <a:noAutofit/>
          </a:bodyPr>
          <a:lstStyle/>
          <a:p>
            <a:pPr defTabSz="571253">
              <a:defRPr/>
            </a:pPr>
            <a:r>
              <a:rPr lang="en-US" sz="3529" kern="0" baseline="30000" dirty="0">
                <a:gradFill>
                  <a:gsLst>
                    <a:gs pos="0">
                      <a:srgbClr val="00188F">
                        <a:lumMod val="5000"/>
                        <a:lumOff val="95000"/>
                      </a:srgbClr>
                    </a:gs>
                    <a:gs pos="100000">
                      <a:srgbClr val="EFEFEF"/>
                    </a:gs>
                  </a:gsLst>
                  <a:lin ang="5400000" scaled="1"/>
                </a:gradFill>
                <a:latin typeface="Segoe UI Light"/>
              </a:rPr>
              <a:t>data </a:t>
            </a:r>
            <a:br>
              <a:rPr lang="en-US" sz="3529" kern="0" baseline="30000" dirty="0">
                <a:gradFill>
                  <a:gsLst>
                    <a:gs pos="0">
                      <a:srgbClr val="00188F">
                        <a:lumMod val="5000"/>
                        <a:lumOff val="95000"/>
                      </a:srgbClr>
                    </a:gs>
                    <a:gs pos="100000">
                      <a:srgbClr val="EFEFEF"/>
                    </a:gs>
                  </a:gsLst>
                  <a:lin ang="5400000" scaled="1"/>
                </a:gradFill>
                <a:latin typeface="Segoe UI Light"/>
              </a:rPr>
            </a:br>
            <a:r>
              <a:rPr lang="en-US" sz="3529"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 name="Rectangle 4"/>
          <p:cNvSpPr/>
          <p:nvPr/>
        </p:nvSpPr>
        <p:spPr bwMode="auto">
          <a:xfrm>
            <a:off x="3303965" y="2713241"/>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table</a:t>
            </a:r>
          </a:p>
        </p:txBody>
      </p:sp>
      <p:sp>
        <p:nvSpPr>
          <p:cNvPr id="6" name="Rectangle 5"/>
          <p:cNvSpPr/>
          <p:nvPr/>
        </p:nvSpPr>
        <p:spPr bwMode="auto">
          <a:xfrm>
            <a:off x="2631012" y="2713241"/>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err="1">
                <a:gradFill>
                  <a:gsLst>
                    <a:gs pos="0">
                      <a:srgbClr val="FFFFFF"/>
                    </a:gs>
                    <a:gs pos="100000">
                      <a:srgbClr val="FFFFFF"/>
                    </a:gs>
                  </a:gsLst>
                  <a:lin ang="5400000" scaled="0"/>
                </a:gradFill>
              </a:rPr>
              <a:t>HDInsight</a:t>
            </a:r>
            <a:endParaRPr lang="en-US" sz="785" dirty="0">
              <a:gradFill>
                <a:gsLst>
                  <a:gs pos="0">
                    <a:srgbClr val="FFFFFF"/>
                  </a:gs>
                  <a:gs pos="100000">
                    <a:srgbClr val="FFFFFF"/>
                  </a:gs>
                </a:gsLst>
                <a:lin ang="5400000" scaled="0"/>
              </a:gradFill>
            </a:endParaRPr>
          </a:p>
        </p:txBody>
      </p:sp>
      <p:sp>
        <p:nvSpPr>
          <p:cNvPr id="7" name="Rectangle 6"/>
          <p:cNvSpPr/>
          <p:nvPr/>
        </p:nvSpPr>
        <p:spPr bwMode="auto">
          <a:xfrm>
            <a:off x="4051960" y="2730578"/>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blob storage</a:t>
            </a:r>
          </a:p>
        </p:txBody>
      </p:sp>
      <p:sp>
        <p:nvSpPr>
          <p:cNvPr id="8" name="Rectangle 7"/>
          <p:cNvSpPr/>
          <p:nvPr/>
        </p:nvSpPr>
        <p:spPr bwMode="auto">
          <a:xfrm>
            <a:off x="1929779" y="2713241"/>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SQL database</a:t>
            </a:r>
          </a:p>
        </p:txBody>
      </p:sp>
      <p:sp>
        <p:nvSpPr>
          <p:cNvPr id="9" name="Rectangle 8"/>
          <p:cNvSpPr/>
          <p:nvPr/>
        </p:nvSpPr>
        <p:spPr bwMode="auto">
          <a:xfrm>
            <a:off x="-19795" y="1103934"/>
            <a:ext cx="5561099" cy="145906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01695" tIns="941246" rIns="91411" bIns="45704" numCol="1" rtlCol="0" anchor="ctr" anchorCtr="0" compatLnSpc="1">
            <a:prstTxWarp prst="textNoShape">
              <a:avLst/>
            </a:prstTxWarp>
          </a:bodyPr>
          <a:lstStyle/>
          <a:p>
            <a:pPr defTabSz="571253">
              <a:defRPr/>
            </a:pPr>
            <a:r>
              <a:rPr lang="en-US" sz="3529" kern="0" baseline="30000" dirty="0">
                <a:gradFill>
                  <a:gsLst>
                    <a:gs pos="0">
                      <a:srgbClr val="00188F">
                        <a:lumMod val="5000"/>
                        <a:lumOff val="95000"/>
                      </a:srgbClr>
                    </a:gs>
                    <a:gs pos="100000">
                      <a:srgbClr val="EFEFEF"/>
                    </a:gs>
                  </a:gsLst>
                  <a:lin ang="5400000" scaled="1"/>
                </a:gradFill>
                <a:latin typeface="Segoe UI Light"/>
              </a:rPr>
              <a:t>app </a:t>
            </a:r>
            <a:br>
              <a:rPr lang="en-US" sz="3529" kern="0" baseline="30000" dirty="0">
                <a:gradFill>
                  <a:gsLst>
                    <a:gs pos="0">
                      <a:srgbClr val="00188F">
                        <a:lumMod val="5000"/>
                        <a:lumOff val="95000"/>
                      </a:srgbClr>
                    </a:gs>
                    <a:gs pos="100000">
                      <a:srgbClr val="EFEFEF"/>
                    </a:gs>
                  </a:gsLst>
                  <a:lin ang="5400000" scaled="1"/>
                </a:gradFill>
                <a:latin typeface="Segoe UI Light"/>
              </a:rPr>
            </a:br>
            <a:r>
              <a:rPr lang="en-US" sz="3529"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10" name="Rectangle 9"/>
          <p:cNvSpPr/>
          <p:nvPr/>
        </p:nvSpPr>
        <p:spPr bwMode="auto">
          <a:xfrm>
            <a:off x="4799955" y="1177930"/>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media</a:t>
            </a:r>
          </a:p>
        </p:txBody>
      </p:sp>
      <p:sp>
        <p:nvSpPr>
          <p:cNvPr id="11" name="Rectangle 10"/>
          <p:cNvSpPr/>
          <p:nvPr/>
        </p:nvSpPr>
        <p:spPr bwMode="auto">
          <a:xfrm>
            <a:off x="4051960" y="1855452"/>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err="1">
                <a:gradFill>
                  <a:gsLst>
                    <a:gs pos="0">
                      <a:srgbClr val="FFFFFF"/>
                    </a:gs>
                    <a:gs pos="100000">
                      <a:srgbClr val="FFFFFF"/>
                    </a:gs>
                  </a:gsLst>
                  <a:lin ang="5400000" scaled="0"/>
                </a:gradFill>
              </a:rPr>
              <a:t>hpc</a:t>
            </a:r>
            <a:endParaRPr lang="en-US" sz="785" dirty="0">
              <a:gradFill>
                <a:gsLst>
                  <a:gs pos="0">
                    <a:srgbClr val="FFFFFF"/>
                  </a:gs>
                  <a:gs pos="100000">
                    <a:srgbClr val="FFFFFF"/>
                  </a:gs>
                </a:gsLst>
                <a:lin ang="5400000" scaled="0"/>
              </a:gradFill>
            </a:endParaRPr>
          </a:p>
        </p:txBody>
      </p:sp>
      <p:sp>
        <p:nvSpPr>
          <p:cNvPr id="12" name="Rectangle 11"/>
          <p:cNvSpPr/>
          <p:nvPr/>
        </p:nvSpPr>
        <p:spPr bwMode="auto">
          <a:xfrm>
            <a:off x="3303965" y="1855977"/>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integration</a:t>
            </a:r>
          </a:p>
        </p:txBody>
      </p:sp>
      <p:sp>
        <p:nvSpPr>
          <p:cNvPr id="13" name="Rectangle 12"/>
          <p:cNvSpPr/>
          <p:nvPr/>
        </p:nvSpPr>
        <p:spPr bwMode="auto">
          <a:xfrm>
            <a:off x="4799358" y="1855453"/>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analytics</a:t>
            </a:r>
          </a:p>
        </p:txBody>
      </p:sp>
      <p:sp>
        <p:nvSpPr>
          <p:cNvPr id="14" name="Rectangle 13"/>
          <p:cNvSpPr/>
          <p:nvPr/>
        </p:nvSpPr>
        <p:spPr bwMode="auto">
          <a:xfrm>
            <a:off x="2586185" y="1177930"/>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spcBef>
                <a:spcPct val="0"/>
              </a:spcBef>
              <a:spcAft>
                <a:spcPct val="0"/>
              </a:spcAft>
            </a:pPr>
            <a:r>
              <a:rPr lang="en-US" sz="785" dirty="0">
                <a:gradFill>
                  <a:gsLst>
                    <a:gs pos="0">
                      <a:srgbClr val="FFFFFF"/>
                    </a:gs>
                    <a:gs pos="100000">
                      <a:srgbClr val="FFFFFF"/>
                    </a:gs>
                  </a:gsLst>
                  <a:lin ang="5400000" scaled="0"/>
                </a:gradFill>
              </a:rPr>
              <a:t>caching</a:t>
            </a:r>
          </a:p>
        </p:txBody>
      </p:sp>
      <p:sp>
        <p:nvSpPr>
          <p:cNvPr id="15" name="Rectangle 14"/>
          <p:cNvSpPr/>
          <p:nvPr/>
        </p:nvSpPr>
        <p:spPr bwMode="auto">
          <a:xfrm>
            <a:off x="3303965" y="1187181"/>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spcBef>
                <a:spcPct val="0"/>
              </a:spcBef>
              <a:spcAft>
                <a:spcPct val="0"/>
              </a:spcAft>
            </a:pPr>
            <a:r>
              <a:rPr lang="en-US" sz="785" dirty="0">
                <a:gradFill>
                  <a:gsLst>
                    <a:gs pos="0">
                      <a:srgbClr val="FFFFFF"/>
                    </a:gs>
                    <a:gs pos="100000">
                      <a:srgbClr val="FFFFFF"/>
                    </a:gs>
                  </a:gsLst>
                  <a:lin ang="5400000" scaled="0"/>
                </a:gradFill>
              </a:rPr>
              <a:t>identity</a:t>
            </a:r>
          </a:p>
        </p:txBody>
      </p:sp>
      <p:sp>
        <p:nvSpPr>
          <p:cNvPr id="16" name="Rectangle 15"/>
          <p:cNvSpPr/>
          <p:nvPr/>
        </p:nvSpPr>
        <p:spPr bwMode="auto">
          <a:xfrm>
            <a:off x="4051960" y="1177930"/>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service bus</a:t>
            </a:r>
          </a:p>
        </p:txBody>
      </p:sp>
      <p:sp>
        <p:nvSpPr>
          <p:cNvPr id="17" name="Rectangle 16"/>
          <p:cNvSpPr/>
          <p:nvPr/>
        </p:nvSpPr>
        <p:spPr bwMode="auto">
          <a:xfrm>
            <a:off x="2631012" y="1872601"/>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web sites</a:t>
            </a:r>
          </a:p>
        </p:txBody>
      </p:sp>
      <p:sp>
        <p:nvSpPr>
          <p:cNvPr id="18" name="Mobile Services - Label"/>
          <p:cNvSpPr/>
          <p:nvPr/>
        </p:nvSpPr>
        <p:spPr bwMode="auto">
          <a:xfrm>
            <a:off x="1929779" y="1880761"/>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mobile services</a:t>
            </a:r>
          </a:p>
        </p:txBody>
      </p:sp>
      <p:sp>
        <p:nvSpPr>
          <p:cNvPr id="19" name="Rectangle 18"/>
          <p:cNvSpPr/>
          <p:nvPr/>
        </p:nvSpPr>
        <p:spPr bwMode="auto">
          <a:xfrm>
            <a:off x="1930119" y="1176722"/>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cloud services</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0951" y="1253720"/>
            <a:ext cx="317521" cy="314700"/>
          </a:xfrm>
          <a:prstGeom prst="rect">
            <a:avLst/>
          </a:prstGeom>
        </p:spPr>
      </p:pic>
      <p:sp>
        <p:nvSpPr>
          <p:cNvPr id="21" name="L-Shape 20"/>
          <p:cNvSpPr/>
          <p:nvPr/>
        </p:nvSpPr>
        <p:spPr bwMode="auto">
          <a:xfrm>
            <a:off x="2684359" y="1211256"/>
            <a:ext cx="632968" cy="607281"/>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22"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1947" y="1282618"/>
            <a:ext cx="276203" cy="276202"/>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L-Shape 22"/>
          <p:cNvSpPr/>
          <p:nvPr/>
        </p:nvSpPr>
        <p:spPr bwMode="auto">
          <a:xfrm flipH="1" flipV="1">
            <a:off x="3189542" y="1211256"/>
            <a:ext cx="728716" cy="607281"/>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sp>
        <p:nvSpPr>
          <p:cNvPr id="24" name="Freeform 25"/>
          <p:cNvSpPr>
            <a:spLocks noEditPoints="1"/>
          </p:cNvSpPr>
          <p:nvPr/>
        </p:nvSpPr>
        <p:spPr bwMode="black">
          <a:xfrm>
            <a:off x="3523368" y="1969314"/>
            <a:ext cx="256119" cy="256415"/>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515" tIns="30258" rIns="60515" bIns="30258" numCol="1" anchor="t" anchorCtr="0" compatLnSpc="1">
            <a:prstTxWarp prst="textNoShape">
              <a:avLst/>
            </a:prstTxWarp>
          </a:bodyPr>
          <a:lstStyle/>
          <a:p>
            <a:endParaRPr lang="en-US" sz="1176">
              <a:solidFill>
                <a:srgbClr val="505050"/>
              </a:solidFill>
            </a:endParaRPr>
          </a:p>
        </p:txBody>
      </p:sp>
      <p:sp>
        <p:nvSpPr>
          <p:cNvPr id="25" name="L-Shape 24"/>
          <p:cNvSpPr/>
          <p:nvPr/>
        </p:nvSpPr>
        <p:spPr bwMode="auto">
          <a:xfrm flipH="1" flipV="1">
            <a:off x="3175208" y="1890691"/>
            <a:ext cx="742010" cy="564751"/>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26" name="Picture 25"/>
          <p:cNvPicPr>
            <a:picLocks noChangeAspect="1"/>
          </p:cNvPicPr>
          <p:nvPr/>
        </p:nvPicPr>
        <p:blipFill>
          <a:blip r:embed="rId6"/>
          <a:stretch>
            <a:fillRect/>
          </a:stretch>
        </p:blipFill>
        <p:spPr>
          <a:xfrm>
            <a:off x="4255124" y="1260152"/>
            <a:ext cx="282740" cy="319988"/>
          </a:xfrm>
          <a:prstGeom prst="rect">
            <a:avLst/>
          </a:prstGeom>
        </p:spPr>
      </p:pic>
      <p:sp>
        <p:nvSpPr>
          <p:cNvPr id="27" name="L-Shape 26"/>
          <p:cNvSpPr/>
          <p:nvPr/>
        </p:nvSpPr>
        <p:spPr bwMode="auto">
          <a:xfrm flipV="1">
            <a:off x="4095633" y="1213745"/>
            <a:ext cx="713028" cy="607281"/>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sp>
        <p:nvSpPr>
          <p:cNvPr id="28" name="Freeform 25"/>
          <p:cNvSpPr>
            <a:spLocks noEditPoints="1"/>
          </p:cNvSpPr>
          <p:nvPr/>
        </p:nvSpPr>
        <p:spPr bwMode="black">
          <a:xfrm flipH="1">
            <a:off x="4987321" y="1248484"/>
            <a:ext cx="317844" cy="317972"/>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9" tIns="33610" rIns="67219" bIns="33610" numCol="1" anchor="t" anchorCtr="0" compatLnSpc="1">
            <a:prstTxWarp prst="textNoShape">
              <a:avLst/>
            </a:prstTxWarp>
          </a:bodyPr>
          <a:lstStyle/>
          <a:p>
            <a:pPr defTabSz="672132"/>
            <a:endParaRPr lang="en-US" sz="1324" dirty="0">
              <a:solidFill>
                <a:srgbClr val="000000"/>
              </a:solidFill>
            </a:endParaRPr>
          </a:p>
        </p:txBody>
      </p:sp>
      <p:sp>
        <p:nvSpPr>
          <p:cNvPr id="29" name="L-Shape 28"/>
          <p:cNvSpPr/>
          <p:nvPr/>
        </p:nvSpPr>
        <p:spPr bwMode="auto">
          <a:xfrm flipH="1">
            <a:off x="4767799" y="1213745"/>
            <a:ext cx="615866" cy="607281"/>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30"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4178521" y="1855947"/>
            <a:ext cx="456233" cy="456296"/>
          </a:xfrm>
          <a:prstGeom prst="rect">
            <a:avLst/>
          </a:prstGeom>
          <a:noFill/>
          <a:ln>
            <a:noFill/>
          </a:ln>
        </p:spPr>
      </p:pic>
      <p:sp>
        <p:nvSpPr>
          <p:cNvPr id="31" name="L-Shape 30"/>
          <p:cNvSpPr/>
          <p:nvPr/>
        </p:nvSpPr>
        <p:spPr bwMode="auto">
          <a:xfrm>
            <a:off x="4095633" y="1890691"/>
            <a:ext cx="632968" cy="564751"/>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sp>
        <p:nvSpPr>
          <p:cNvPr id="32" name="Freeform 31"/>
          <p:cNvSpPr>
            <a:spLocks noEditPoints="1"/>
          </p:cNvSpPr>
          <p:nvPr/>
        </p:nvSpPr>
        <p:spPr bwMode="auto">
          <a:xfrm>
            <a:off x="5010955" y="2004630"/>
            <a:ext cx="250166" cy="22059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15" tIns="45707" rIns="91415" bIns="45707" numCol="1" anchor="t" anchorCtr="0" compatLnSpc="1">
            <a:prstTxWarp prst="textNoShape">
              <a:avLst/>
            </a:prstTxWarp>
          </a:bodyPr>
          <a:lstStyle/>
          <a:p>
            <a:pPr defTabSz="892959"/>
            <a:endParaRPr lang="en-US" sz="1765" dirty="0">
              <a:solidFill>
                <a:srgbClr val="292929"/>
              </a:solidFill>
            </a:endParaRPr>
          </a:p>
        </p:txBody>
      </p:sp>
      <p:sp>
        <p:nvSpPr>
          <p:cNvPr id="33" name="Analytics - blue"/>
          <p:cNvSpPr/>
          <p:nvPr/>
        </p:nvSpPr>
        <p:spPr bwMode="auto">
          <a:xfrm flipH="1" flipV="1">
            <a:off x="4689666" y="1890691"/>
            <a:ext cx="694000" cy="573131"/>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sp>
        <p:nvSpPr>
          <p:cNvPr id="34" name="Rectangle 33"/>
          <p:cNvSpPr/>
          <p:nvPr/>
        </p:nvSpPr>
        <p:spPr bwMode="auto">
          <a:xfrm>
            <a:off x="-7271" y="3523769"/>
            <a:ext cx="5548574" cy="87401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01695" tIns="302543" rIns="91411" bIns="0" numCol="1" rtlCol="0" anchor="ctr" anchorCtr="0" compatLnSpc="1">
            <a:prstTxWarp prst="textNoShape">
              <a:avLst/>
            </a:prstTxWarp>
          </a:bodyPr>
          <a:lstStyle/>
          <a:p>
            <a:pPr defTabSz="571253">
              <a:defRPr/>
            </a:pPr>
            <a:r>
              <a:rPr lang="en-US" sz="3529" kern="0" baseline="30000" dirty="0">
                <a:gradFill>
                  <a:gsLst>
                    <a:gs pos="0">
                      <a:srgbClr val="00188F">
                        <a:lumMod val="5000"/>
                        <a:lumOff val="95000"/>
                      </a:srgbClr>
                    </a:gs>
                    <a:gs pos="100000">
                      <a:srgbClr val="EFEFEF"/>
                    </a:gs>
                  </a:gsLst>
                  <a:lin ang="5400000" scaled="1"/>
                </a:gradFill>
                <a:latin typeface="Segoe UI Light"/>
              </a:rPr>
              <a:t>infrastructure </a:t>
            </a:r>
            <a:br>
              <a:rPr lang="en-US" sz="3529" kern="0" baseline="30000" dirty="0">
                <a:gradFill>
                  <a:gsLst>
                    <a:gs pos="0">
                      <a:srgbClr val="00188F">
                        <a:lumMod val="5000"/>
                        <a:lumOff val="95000"/>
                      </a:srgbClr>
                    </a:gs>
                    <a:gs pos="100000">
                      <a:srgbClr val="EFEFEF"/>
                    </a:gs>
                  </a:gsLst>
                  <a:lin ang="5400000" scaled="1"/>
                </a:gradFill>
                <a:latin typeface="Segoe UI Light"/>
              </a:rPr>
            </a:br>
            <a:r>
              <a:rPr lang="en-US" sz="3529"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35" name="Rectangle 34"/>
          <p:cNvSpPr/>
          <p:nvPr/>
        </p:nvSpPr>
        <p:spPr bwMode="auto">
          <a:xfrm>
            <a:off x="4799358" y="3647449"/>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err="1">
                <a:gradFill>
                  <a:gsLst>
                    <a:gs pos="0">
                      <a:srgbClr val="FFFFFF"/>
                    </a:gs>
                    <a:gs pos="100000">
                      <a:srgbClr val="FFFFFF"/>
                    </a:gs>
                  </a:gsLst>
                  <a:lin ang="5400000" scaled="0"/>
                </a:gradFill>
              </a:rPr>
              <a:t>cdn</a:t>
            </a:r>
            <a:endParaRPr lang="en-US" sz="785" dirty="0">
              <a:gradFill>
                <a:gsLst>
                  <a:gs pos="0">
                    <a:srgbClr val="FFFFFF"/>
                  </a:gs>
                  <a:gs pos="100000">
                    <a:srgbClr val="FFFFFF"/>
                  </a:gs>
                </a:gsLst>
                <a:lin ang="5400000" scaled="0"/>
              </a:gradFill>
            </a:endParaRPr>
          </a:p>
        </p:txBody>
      </p:sp>
      <p:sp>
        <p:nvSpPr>
          <p:cNvPr id="36" name="Virtual Machines - Label"/>
          <p:cNvSpPr/>
          <p:nvPr/>
        </p:nvSpPr>
        <p:spPr bwMode="auto">
          <a:xfrm>
            <a:off x="1929779" y="3647449"/>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virtual machines</a:t>
            </a:r>
          </a:p>
        </p:txBody>
      </p:sp>
      <p:sp>
        <p:nvSpPr>
          <p:cNvPr id="37" name="Rectangle 36"/>
          <p:cNvSpPr/>
          <p:nvPr/>
        </p:nvSpPr>
        <p:spPr bwMode="auto">
          <a:xfrm>
            <a:off x="2631012" y="3647449"/>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virtual network</a:t>
            </a:r>
          </a:p>
        </p:txBody>
      </p:sp>
      <p:sp>
        <p:nvSpPr>
          <p:cNvPr id="38" name="Rectangle 37"/>
          <p:cNvSpPr/>
          <p:nvPr/>
        </p:nvSpPr>
        <p:spPr bwMode="auto">
          <a:xfrm>
            <a:off x="3303965" y="3647449"/>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err="1">
                <a:gradFill>
                  <a:gsLst>
                    <a:gs pos="0">
                      <a:srgbClr val="FFFFFF"/>
                    </a:gs>
                    <a:gs pos="100000">
                      <a:srgbClr val="FFFFFF"/>
                    </a:gs>
                  </a:gsLst>
                  <a:lin ang="5400000" scaled="0"/>
                </a:gradFill>
              </a:rPr>
              <a:t>vpn</a:t>
            </a:r>
            <a:endParaRPr lang="en-US" sz="785" dirty="0">
              <a:gradFill>
                <a:gsLst>
                  <a:gs pos="0">
                    <a:srgbClr val="FFFFFF"/>
                  </a:gs>
                  <a:gs pos="100000">
                    <a:srgbClr val="FFFFFF"/>
                  </a:gs>
                </a:gsLst>
                <a:lin ang="5400000" scaled="0"/>
              </a:gradFill>
            </a:endParaRPr>
          </a:p>
        </p:txBody>
      </p:sp>
      <p:sp>
        <p:nvSpPr>
          <p:cNvPr id="39" name="Rectangle 38"/>
          <p:cNvSpPr/>
          <p:nvPr/>
        </p:nvSpPr>
        <p:spPr bwMode="auto">
          <a:xfrm>
            <a:off x="4051960" y="3647449"/>
            <a:ext cx="672167" cy="611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b" anchorCtr="0" compatLnSpc="1">
            <a:prstTxWarp prst="textNoShape">
              <a:avLst/>
            </a:prstTxWarp>
          </a:bodyPr>
          <a:lstStyle/>
          <a:p>
            <a:pPr algn="ctr" defTabSz="671771" fontAlgn="base">
              <a:lnSpc>
                <a:spcPct val="80000"/>
              </a:lnSpc>
              <a:spcBef>
                <a:spcPct val="0"/>
              </a:spcBef>
              <a:spcAft>
                <a:spcPct val="0"/>
              </a:spcAft>
            </a:pPr>
            <a:r>
              <a:rPr lang="en-US" sz="785" dirty="0">
                <a:gradFill>
                  <a:gsLst>
                    <a:gs pos="0">
                      <a:srgbClr val="FFFFFF"/>
                    </a:gs>
                    <a:gs pos="100000">
                      <a:srgbClr val="FFFFFF"/>
                    </a:gs>
                  </a:gsLst>
                  <a:lin ang="5400000" scaled="0"/>
                </a:gradFill>
              </a:rPr>
              <a:t>traffic manager</a:t>
            </a:r>
          </a:p>
        </p:txBody>
      </p: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4716" y="3708471"/>
            <a:ext cx="282293" cy="255389"/>
          </a:xfrm>
          <a:prstGeom prst="rect">
            <a:avLst/>
          </a:prstGeom>
          <a:noFill/>
          <a:ln>
            <a:noFill/>
          </a:ln>
        </p:spPr>
      </p:pic>
      <p:sp>
        <p:nvSpPr>
          <p:cNvPr id="41" name="L-Shape 40"/>
          <p:cNvSpPr/>
          <p:nvPr/>
        </p:nvSpPr>
        <p:spPr bwMode="auto">
          <a:xfrm flipV="1">
            <a:off x="1968633" y="3657136"/>
            <a:ext cx="632968" cy="605087"/>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42" name="Picture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80624" y="1941810"/>
            <a:ext cx="282294" cy="282334"/>
          </a:xfrm>
          <a:prstGeom prst="rect">
            <a:avLst/>
          </a:prstGeom>
          <a:noFill/>
        </p:spPr>
      </p:pic>
      <p:sp>
        <p:nvSpPr>
          <p:cNvPr id="43" name="L-Shape 42"/>
          <p:cNvSpPr/>
          <p:nvPr/>
        </p:nvSpPr>
        <p:spPr bwMode="auto">
          <a:xfrm>
            <a:off x="2682810" y="1894423"/>
            <a:ext cx="578744" cy="566531"/>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44" name="Picture 4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175680" y="1951475"/>
            <a:ext cx="180367" cy="261147"/>
          </a:xfrm>
          <a:prstGeom prst="rect">
            <a:avLst/>
          </a:prstGeom>
          <a:noFill/>
        </p:spPr>
      </p:pic>
      <p:sp>
        <p:nvSpPr>
          <p:cNvPr id="45" name="L-Shape 44"/>
          <p:cNvSpPr/>
          <p:nvPr/>
        </p:nvSpPr>
        <p:spPr bwMode="auto">
          <a:xfrm rot="5400000" flipH="1">
            <a:off x="1975722" y="1862983"/>
            <a:ext cx="592736" cy="603206"/>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46" name="Picture 45"/>
          <p:cNvPicPr>
            <a:picLocks noChangeAspect="1"/>
          </p:cNvPicPr>
          <p:nvPr/>
        </p:nvPicPr>
        <p:blipFill>
          <a:blip r:embed="rId11"/>
          <a:stretch>
            <a:fillRect/>
          </a:stretch>
        </p:blipFill>
        <p:spPr>
          <a:xfrm>
            <a:off x="2101592" y="1235111"/>
            <a:ext cx="329222" cy="278613"/>
          </a:xfrm>
          <a:prstGeom prst="rect">
            <a:avLst/>
          </a:prstGeom>
          <a:noFill/>
        </p:spPr>
      </p:pic>
      <p:sp>
        <p:nvSpPr>
          <p:cNvPr id="47" name="L-Shape 46"/>
          <p:cNvSpPr/>
          <p:nvPr/>
        </p:nvSpPr>
        <p:spPr bwMode="auto">
          <a:xfrm rot="5400000" flipV="1">
            <a:off x="1960538" y="1205383"/>
            <a:ext cx="614153" cy="612157"/>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sp>
        <p:nvSpPr>
          <p:cNvPr id="48" name="Freeform 78"/>
          <p:cNvSpPr>
            <a:spLocks noEditPoints="1"/>
          </p:cNvSpPr>
          <p:nvPr/>
        </p:nvSpPr>
        <p:spPr bwMode="black">
          <a:xfrm>
            <a:off x="2822234" y="3693357"/>
            <a:ext cx="289721" cy="27730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60494" tIns="30247" rIns="60494" bIns="30247" numCol="1" anchor="t" anchorCtr="0" compatLnSpc="1">
            <a:prstTxWarp prst="textNoShape">
              <a:avLst/>
            </a:prstTxWarp>
          </a:bodyPr>
          <a:lstStyle/>
          <a:p>
            <a:pPr defTabSz="503288"/>
            <a:endParaRPr lang="en-US" sz="686" dirty="0">
              <a:solidFill>
                <a:srgbClr val="FFFFFF"/>
              </a:solidFill>
            </a:endParaRPr>
          </a:p>
        </p:txBody>
      </p:sp>
      <p:sp>
        <p:nvSpPr>
          <p:cNvPr id="49" name="L-Shape 48"/>
          <p:cNvSpPr/>
          <p:nvPr/>
        </p:nvSpPr>
        <p:spPr bwMode="auto">
          <a:xfrm flipH="1">
            <a:off x="2606323" y="3657136"/>
            <a:ext cx="627991" cy="605087"/>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sp>
        <p:nvSpPr>
          <p:cNvPr id="50" name="Freeform 58"/>
          <p:cNvSpPr>
            <a:spLocks noEditPoints="1"/>
          </p:cNvSpPr>
          <p:nvPr/>
        </p:nvSpPr>
        <p:spPr bwMode="black">
          <a:xfrm>
            <a:off x="3499039" y="3724765"/>
            <a:ext cx="282017" cy="30231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0494" tIns="30247" rIns="60494" bIns="30247" numCol="1" anchor="t" anchorCtr="0" compatLnSpc="1">
            <a:prstTxWarp prst="textNoShape">
              <a:avLst/>
            </a:prstTxWarp>
          </a:bodyPr>
          <a:lstStyle/>
          <a:p>
            <a:pPr defTabSz="503288"/>
            <a:endParaRPr lang="en-US" sz="686">
              <a:solidFill>
                <a:srgbClr val="FFFFFF"/>
              </a:solidFill>
            </a:endParaRPr>
          </a:p>
        </p:txBody>
      </p:sp>
      <p:sp>
        <p:nvSpPr>
          <p:cNvPr id="51" name="L-Shape 50"/>
          <p:cNvSpPr/>
          <p:nvPr/>
        </p:nvSpPr>
        <p:spPr bwMode="auto">
          <a:xfrm flipV="1">
            <a:off x="3382228" y="3657136"/>
            <a:ext cx="646909" cy="605087"/>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52"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4247719" y="3706122"/>
            <a:ext cx="280652" cy="280693"/>
          </a:xfrm>
          <a:prstGeom prst="rect">
            <a:avLst/>
          </a:prstGeom>
          <a:noFill/>
          <a:extLst>
            <a:ext uri="{909E8E84-426E-40dd-AFC4-6F175D3DCCD1}">
              <a14:hiddenFill xmlns:a14="http://schemas.microsoft.com/office/drawing/2010/main" xmlns="">
                <a:solidFill>
                  <a:srgbClr val="FFFFFF"/>
                </a:solidFill>
              </a14:hiddenFill>
            </a:ext>
          </a:extLst>
        </p:spPr>
      </p:pic>
      <p:sp>
        <p:nvSpPr>
          <p:cNvPr id="53" name="L-Shape 52"/>
          <p:cNvSpPr/>
          <p:nvPr/>
        </p:nvSpPr>
        <p:spPr bwMode="auto">
          <a:xfrm flipH="1">
            <a:off x="3891388" y="3657136"/>
            <a:ext cx="728498" cy="605087"/>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54"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52626" y="3687449"/>
            <a:ext cx="364436" cy="361197"/>
          </a:xfrm>
          <a:prstGeom prst="rect">
            <a:avLst/>
          </a:prstGeom>
          <a:noFill/>
          <a:extLst>
            <a:ext uri="{909E8E84-426E-40dd-AFC4-6F175D3DCCD1}">
              <a14:hiddenFill xmlns:a14="http://schemas.microsoft.com/office/drawing/2010/main" xmlns="">
                <a:solidFill>
                  <a:srgbClr val="FFFFFF"/>
                </a:solidFill>
              </a14:hiddenFill>
            </a:ext>
          </a:extLst>
        </p:spPr>
      </p:pic>
      <p:sp>
        <p:nvSpPr>
          <p:cNvPr id="55" name="L-Shape 54"/>
          <p:cNvSpPr/>
          <p:nvPr/>
        </p:nvSpPr>
        <p:spPr bwMode="auto">
          <a:xfrm rot="5400000" flipV="1">
            <a:off x="4767049" y="3661669"/>
            <a:ext cx="614153" cy="605087"/>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nvGrpSpPr>
          <p:cNvPr id="56" name="Group 55"/>
          <p:cNvGrpSpPr/>
          <p:nvPr/>
        </p:nvGrpSpPr>
        <p:grpSpPr>
          <a:xfrm>
            <a:off x="6022972" y="2909928"/>
            <a:ext cx="612157" cy="614153"/>
            <a:chOff x="2667824" y="1637549"/>
            <a:chExt cx="832576" cy="835291"/>
          </a:xfrm>
        </p:grpSpPr>
        <p:pic>
          <p:nvPicPr>
            <p:cNvPr id="57" name="Picture 56"/>
            <p:cNvPicPr>
              <a:picLocks noChangeAspect="1"/>
            </p:cNvPicPr>
            <p:nvPr/>
          </p:nvPicPr>
          <p:blipFill>
            <a:blip r:embed="rId11">
              <a:lum bright="-100000"/>
            </a:blip>
            <a:stretch>
              <a:fillRect/>
            </a:stretch>
          </p:blipFill>
          <p:spPr>
            <a:xfrm>
              <a:off x="2858309" y="1679339"/>
              <a:ext cx="447765" cy="378933"/>
            </a:xfrm>
            <a:prstGeom prst="rect">
              <a:avLst/>
            </a:prstGeom>
            <a:noFill/>
          </p:spPr>
        </p:pic>
        <p:sp>
          <p:nvSpPr>
            <p:cNvPr id="58" name="L-Shape 57"/>
            <p:cNvSpPr/>
            <p:nvPr/>
          </p:nvSpPr>
          <p:spPr bwMode="auto">
            <a:xfrm rot="5400000" flipV="1">
              <a:off x="2666466" y="1638907"/>
              <a:ext cx="835291" cy="832576"/>
            </a:xfrm>
            <a:prstGeom prst="corner">
              <a:avLst>
                <a:gd name="adj1" fmla="val 38444"/>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59" name="Group 58"/>
          <p:cNvGrpSpPr/>
          <p:nvPr/>
        </p:nvGrpSpPr>
        <p:grpSpPr>
          <a:xfrm>
            <a:off x="5717717" y="3526733"/>
            <a:ext cx="603206" cy="592736"/>
            <a:chOff x="2679998" y="2540409"/>
            <a:chExt cx="820402" cy="806162"/>
          </a:xfrm>
        </p:grpSpPr>
        <p:pic>
          <p:nvPicPr>
            <p:cNvPr id="60" name="Picture 59"/>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61" name="L-Shape 60"/>
            <p:cNvSpPr/>
            <p:nvPr/>
          </p:nvSpPr>
          <p:spPr bwMode="auto">
            <a:xfrm rot="5400000" flipH="1">
              <a:off x="2687118" y="2533289"/>
              <a:ext cx="806162" cy="820402"/>
            </a:xfrm>
            <a:prstGeom prst="corner">
              <a:avLst>
                <a:gd name="adj1" fmla="val 38444"/>
                <a:gd name="adj2" fmla="val 90894"/>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62" name="Group 61"/>
          <p:cNvGrpSpPr/>
          <p:nvPr/>
        </p:nvGrpSpPr>
        <p:grpSpPr>
          <a:xfrm>
            <a:off x="6393978" y="3844764"/>
            <a:ext cx="632968" cy="607281"/>
            <a:chOff x="3650914" y="1646896"/>
            <a:chExt cx="860880" cy="825944"/>
          </a:xfrm>
        </p:grpSpPr>
        <p:pic>
          <p:nvPicPr>
            <p:cNvPr id="63" name="Picture 62"/>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64" name="L-Shape 63"/>
            <p:cNvSpPr/>
            <p:nvPr/>
          </p:nvSpPr>
          <p:spPr bwMode="auto">
            <a:xfrm>
              <a:off x="3650914" y="1646896"/>
              <a:ext cx="860880" cy="825944"/>
            </a:xfrm>
            <a:prstGeom prst="corner">
              <a:avLst>
                <a:gd name="adj1" fmla="val 38444"/>
                <a:gd name="adj2" fmla="val 7330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65" name="Group 64"/>
          <p:cNvGrpSpPr/>
          <p:nvPr/>
        </p:nvGrpSpPr>
        <p:grpSpPr>
          <a:xfrm>
            <a:off x="6902080" y="3386043"/>
            <a:ext cx="578744" cy="566531"/>
            <a:chOff x="3648807" y="2576049"/>
            <a:chExt cx="787132" cy="770522"/>
          </a:xfrm>
        </p:grpSpPr>
        <p:pic>
          <p:nvPicPr>
            <p:cNvPr id="66" name="Picture 65"/>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67" name="L-Shape 66"/>
            <p:cNvSpPr/>
            <p:nvPr/>
          </p:nvSpPr>
          <p:spPr bwMode="auto">
            <a:xfrm>
              <a:off x="3648807" y="2576049"/>
              <a:ext cx="787132" cy="770522"/>
            </a:xfrm>
            <a:prstGeom prst="corner">
              <a:avLst>
                <a:gd name="adj1" fmla="val 46867"/>
                <a:gd name="adj2" fmla="val 7112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68" name="Group 67"/>
          <p:cNvGrpSpPr/>
          <p:nvPr/>
        </p:nvGrpSpPr>
        <p:grpSpPr>
          <a:xfrm>
            <a:off x="6687609" y="2701419"/>
            <a:ext cx="728716" cy="607281"/>
            <a:chOff x="4337997" y="1646896"/>
            <a:chExt cx="991104" cy="825944"/>
          </a:xfrm>
        </p:grpSpPr>
        <p:pic>
          <p:nvPicPr>
            <p:cNvPr id="69" name="Picture 7" descr="C:\Users\Jonahs\Dropbox\Projects SCOTT\MEET Windows Azure\source\Background\tile-icon-identity.png"/>
            <p:cNvPicPr>
              <a:picLocks noChangeAspect="1" noChangeArrowheads="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xmlns="">
                  <a:solidFill>
                    <a:srgbClr val="FFFFFF"/>
                  </a:solidFill>
                </a14:hiddenFill>
              </a:ext>
            </a:extLst>
          </p:spPr>
        </p:pic>
        <p:sp>
          <p:nvSpPr>
            <p:cNvPr id="70" name="L-Shape 69"/>
            <p:cNvSpPr/>
            <p:nvPr/>
          </p:nvSpPr>
          <p:spPr bwMode="auto">
            <a:xfrm flipH="1" flipV="1">
              <a:off x="4337997" y="1646896"/>
              <a:ext cx="991104" cy="825944"/>
            </a:xfrm>
            <a:prstGeom prst="corner">
              <a:avLst>
                <a:gd name="adj1" fmla="val 47670"/>
                <a:gd name="adj2" fmla="val 823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71" name="Group 70"/>
          <p:cNvGrpSpPr/>
          <p:nvPr/>
        </p:nvGrpSpPr>
        <p:grpSpPr>
          <a:xfrm>
            <a:off x="7888406" y="4045469"/>
            <a:ext cx="632968" cy="599496"/>
            <a:chOff x="5570345" y="2523718"/>
            <a:chExt cx="860880" cy="815356"/>
          </a:xfrm>
        </p:grpSpPr>
        <p:pic>
          <p:nvPicPr>
            <p:cNvPr id="72" name="Picture 2" descr="\\MAGNUM\Projects\Microsoft\Cloud Power FY12\Design\Icons\PNGs\Cloud_on_your_terms.png"/>
            <p:cNvPicPr>
              <a:picLocks noChangeAspect="1" noChangeArrowheads="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bwMode="auto">
            <a:xfrm>
              <a:off x="5683078" y="2523718"/>
              <a:ext cx="620508" cy="620595"/>
            </a:xfrm>
            <a:prstGeom prst="rect">
              <a:avLst/>
            </a:prstGeom>
            <a:noFill/>
            <a:ln>
              <a:noFill/>
            </a:ln>
          </p:spPr>
        </p:pic>
        <p:sp>
          <p:nvSpPr>
            <p:cNvPr id="73" name="L-Shape 72"/>
            <p:cNvSpPr/>
            <p:nvPr/>
          </p:nvSpPr>
          <p:spPr bwMode="auto">
            <a:xfrm>
              <a:off x="5570345" y="2570974"/>
              <a:ext cx="860880" cy="768100"/>
            </a:xfrm>
            <a:prstGeom prst="corner">
              <a:avLst>
                <a:gd name="adj1" fmla="val 38444"/>
                <a:gd name="adj2" fmla="val 8996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74" name="Group 73"/>
          <p:cNvGrpSpPr/>
          <p:nvPr/>
        </p:nvGrpSpPr>
        <p:grpSpPr>
          <a:xfrm>
            <a:off x="7728563" y="3438199"/>
            <a:ext cx="694000" cy="573131"/>
            <a:chOff x="6378270" y="2570974"/>
            <a:chExt cx="943888" cy="779498"/>
          </a:xfrm>
        </p:grpSpPr>
        <p:sp>
          <p:nvSpPr>
            <p:cNvPr id="75" name="Freeform 7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000607"/>
            </a:solidFill>
            <a:ln>
              <a:noFill/>
            </a:ln>
          </p:spPr>
          <p:txBody>
            <a:bodyPr vert="horz" wrap="square" lIns="91415" tIns="45707" rIns="91415" bIns="45707" numCol="1" anchor="t" anchorCtr="0" compatLnSpc="1">
              <a:prstTxWarp prst="textNoShape">
                <a:avLst/>
              </a:prstTxWarp>
            </a:bodyPr>
            <a:lstStyle/>
            <a:p>
              <a:pPr defTabSz="892959"/>
              <a:endParaRPr lang="en-US" sz="1765" dirty="0">
                <a:solidFill>
                  <a:srgbClr val="292929"/>
                </a:solidFill>
              </a:endParaRPr>
            </a:p>
          </p:txBody>
        </p:sp>
        <p:sp>
          <p:nvSpPr>
            <p:cNvPr id="76" name="Analytics - blue"/>
            <p:cNvSpPr/>
            <p:nvPr/>
          </p:nvSpPr>
          <p:spPr bwMode="auto">
            <a:xfrm flipH="1" flipV="1">
              <a:off x="6378270" y="2570974"/>
              <a:ext cx="943888" cy="779498"/>
            </a:xfrm>
            <a:prstGeom prst="corner">
              <a:avLst>
                <a:gd name="adj1" fmla="val 46590"/>
                <a:gd name="adj2" fmla="val 10267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77" name="Group 76"/>
          <p:cNvGrpSpPr/>
          <p:nvPr/>
        </p:nvGrpSpPr>
        <p:grpSpPr>
          <a:xfrm>
            <a:off x="7068469" y="3996571"/>
            <a:ext cx="742010" cy="564751"/>
            <a:chOff x="4318502" y="2570974"/>
            <a:chExt cx="1009185" cy="768100"/>
          </a:xfrm>
        </p:grpSpPr>
        <p:sp>
          <p:nvSpPr>
            <p:cNvPr id="78"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00060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515" tIns="30258" rIns="60515" bIns="30258" numCol="1" anchor="t" anchorCtr="0" compatLnSpc="1">
              <a:prstTxWarp prst="textNoShape">
                <a:avLst/>
              </a:prstTxWarp>
            </a:bodyPr>
            <a:lstStyle/>
            <a:p>
              <a:endParaRPr lang="en-US" sz="1176">
                <a:solidFill>
                  <a:srgbClr val="505050"/>
                </a:solidFill>
              </a:endParaRPr>
            </a:p>
          </p:txBody>
        </p:sp>
        <p:sp>
          <p:nvSpPr>
            <p:cNvPr id="79" name="L-Shape 78"/>
            <p:cNvSpPr/>
            <p:nvPr/>
          </p:nvSpPr>
          <p:spPr bwMode="auto">
            <a:xfrm flipH="1" flipV="1">
              <a:off x="4318502" y="2570974"/>
              <a:ext cx="1009185" cy="768100"/>
            </a:xfrm>
            <a:prstGeom prst="corner">
              <a:avLst>
                <a:gd name="adj1" fmla="val 38444"/>
                <a:gd name="adj2" fmla="val 9830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80" name="Group 79"/>
          <p:cNvGrpSpPr/>
          <p:nvPr/>
        </p:nvGrpSpPr>
        <p:grpSpPr>
          <a:xfrm>
            <a:off x="7460463" y="2778761"/>
            <a:ext cx="713028" cy="607281"/>
            <a:chOff x="5570345" y="1650280"/>
            <a:chExt cx="969768" cy="825944"/>
          </a:xfrm>
        </p:grpSpPr>
        <p:pic>
          <p:nvPicPr>
            <p:cNvPr id="81" name="Picture 80"/>
            <p:cNvPicPr>
              <a:picLocks noChangeAspect="1"/>
            </p:cNvPicPr>
            <p:nvPr/>
          </p:nvPicPr>
          <p:blipFill>
            <a:blip r:embed="rId6">
              <a:lum bright="-100000"/>
            </a:blip>
            <a:stretch>
              <a:fillRect/>
            </a:stretch>
          </p:blipFill>
          <p:spPr>
            <a:xfrm>
              <a:off x="5787264" y="1713397"/>
              <a:ext cx="384545" cy="435206"/>
            </a:xfrm>
            <a:prstGeom prst="rect">
              <a:avLst/>
            </a:prstGeom>
          </p:spPr>
        </p:pic>
        <p:sp>
          <p:nvSpPr>
            <p:cNvPr id="82" name="L-Shape 81"/>
            <p:cNvSpPr/>
            <p:nvPr/>
          </p:nvSpPr>
          <p:spPr bwMode="auto">
            <a:xfrm flipV="1">
              <a:off x="5570345" y="1650280"/>
              <a:ext cx="969768" cy="825944"/>
            </a:xfrm>
            <a:prstGeom prst="corner">
              <a:avLst>
                <a:gd name="adj1" fmla="val 50745"/>
                <a:gd name="adj2" fmla="val 100563"/>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83" name="Group 82"/>
          <p:cNvGrpSpPr/>
          <p:nvPr/>
        </p:nvGrpSpPr>
        <p:grpSpPr>
          <a:xfrm>
            <a:off x="8177998" y="2783567"/>
            <a:ext cx="615866" cy="607281"/>
            <a:chOff x="6484538" y="1650280"/>
            <a:chExt cx="837620" cy="825944"/>
          </a:xfrm>
        </p:grpSpPr>
        <p:sp>
          <p:nvSpPr>
            <p:cNvPr id="84"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060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9" tIns="33610" rIns="67219" bIns="33610" numCol="1" anchor="t" anchorCtr="0" compatLnSpc="1">
              <a:prstTxWarp prst="textNoShape">
                <a:avLst/>
              </a:prstTxWarp>
            </a:bodyPr>
            <a:lstStyle/>
            <a:p>
              <a:pPr defTabSz="672132"/>
              <a:endParaRPr lang="en-US" sz="1324" dirty="0">
                <a:solidFill>
                  <a:srgbClr val="000000"/>
                </a:solidFill>
              </a:endParaRPr>
            </a:p>
          </p:txBody>
        </p:sp>
        <p:sp>
          <p:nvSpPr>
            <p:cNvPr id="85" name="L-Shape 84"/>
            <p:cNvSpPr/>
            <p:nvPr/>
          </p:nvSpPr>
          <p:spPr bwMode="auto">
            <a:xfrm flipH="1">
              <a:off x="6484538" y="1650280"/>
              <a:ext cx="837620" cy="825944"/>
            </a:xfrm>
            <a:prstGeom prst="corner">
              <a:avLst>
                <a:gd name="adj1" fmla="val 38444"/>
                <a:gd name="adj2" fmla="val 8253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86" name="Group 85"/>
          <p:cNvGrpSpPr/>
          <p:nvPr/>
        </p:nvGrpSpPr>
        <p:grpSpPr>
          <a:xfrm>
            <a:off x="6698091" y="3479904"/>
            <a:ext cx="632968" cy="607281"/>
            <a:chOff x="2677477" y="3725742"/>
            <a:chExt cx="860880" cy="825944"/>
          </a:xfrm>
        </p:grpSpPr>
        <p:sp>
          <p:nvSpPr>
            <p:cNvPr id="87"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0607"/>
            </a:solidFill>
            <a:ln>
              <a:noFill/>
            </a:ln>
            <a:extLst/>
          </p:spPr>
          <p:txBody>
            <a:bodyPr vert="horz" wrap="square" lIns="67232" tIns="33616" rIns="67232" bIns="33616" numCol="1" anchor="t" anchorCtr="0" compatLnSpc="1">
              <a:prstTxWarp prst="textNoShape">
                <a:avLst/>
              </a:prstTxWarp>
            </a:bodyPr>
            <a:lstStyle/>
            <a:p>
              <a:endParaRPr lang="en-US" sz="1324">
                <a:solidFill>
                  <a:srgbClr val="505050"/>
                </a:solidFill>
              </a:endParaRPr>
            </a:p>
          </p:txBody>
        </p:sp>
        <p:sp>
          <p:nvSpPr>
            <p:cNvPr id="88" name="L-Shape 87"/>
            <p:cNvSpPr/>
            <p:nvPr/>
          </p:nvSpPr>
          <p:spPr bwMode="auto">
            <a:xfrm>
              <a:off x="2677477" y="3725742"/>
              <a:ext cx="860880" cy="825944"/>
            </a:xfrm>
            <a:prstGeom prst="corner">
              <a:avLst>
                <a:gd name="adj1" fmla="val 38444"/>
                <a:gd name="adj2" fmla="val 76380"/>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89" name="Group 88"/>
          <p:cNvGrpSpPr/>
          <p:nvPr/>
        </p:nvGrpSpPr>
        <p:grpSpPr>
          <a:xfrm>
            <a:off x="7421698" y="4057421"/>
            <a:ext cx="748868" cy="607281"/>
            <a:chOff x="3405639" y="3725742"/>
            <a:chExt cx="1018513" cy="825944"/>
          </a:xfrm>
        </p:grpSpPr>
        <p:pic>
          <p:nvPicPr>
            <p:cNvPr id="90" name="Picture 3" descr="C:\Users\Jonahs\Dropbox\Projects SCOTT\MEET Windows Azure\source\Background\tile-icon-bigdata.png"/>
            <p:cNvPicPr>
              <a:picLocks noChangeAspect="1" noChangeArrowheads="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xmlns="">
                  <a:solidFill>
                    <a:srgbClr val="FFFFFF"/>
                  </a:solidFill>
                </a14:hiddenFill>
              </a:ext>
            </a:extLst>
          </p:spPr>
        </p:pic>
        <p:sp>
          <p:nvSpPr>
            <p:cNvPr id="91" name="L-Shape 90"/>
            <p:cNvSpPr/>
            <p:nvPr/>
          </p:nvSpPr>
          <p:spPr bwMode="auto">
            <a:xfrm flipH="1" flipV="1">
              <a:off x="3405639" y="3725742"/>
              <a:ext cx="1018513" cy="825944"/>
            </a:xfrm>
            <a:prstGeom prst="corner">
              <a:avLst>
                <a:gd name="adj1" fmla="val 49207"/>
                <a:gd name="adj2" fmla="val 946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92" name="Group 91"/>
          <p:cNvGrpSpPr/>
          <p:nvPr/>
        </p:nvGrpSpPr>
        <p:grpSpPr>
          <a:xfrm>
            <a:off x="6849402" y="4163090"/>
            <a:ext cx="632968" cy="603206"/>
            <a:chOff x="4616402" y="3728513"/>
            <a:chExt cx="860880" cy="820402"/>
          </a:xfrm>
        </p:grpSpPr>
        <p:pic>
          <p:nvPicPr>
            <p:cNvPr id="93" name="Picture 2" descr="C:\Users\Jonahs\Dropbox\Projects SCOTT\MEET Windows Azure\source\Background\tile-icon-storage.png"/>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xmlns="">
                  <a:solidFill>
                    <a:srgbClr val="FFFFFF"/>
                  </a:solidFill>
                </a14:hiddenFill>
              </a:ext>
            </a:extLst>
          </p:spPr>
        </p:pic>
        <p:sp>
          <p:nvSpPr>
            <p:cNvPr id="94" name="L-Shape 93"/>
            <p:cNvSpPr/>
            <p:nvPr/>
          </p:nvSpPr>
          <p:spPr bwMode="auto">
            <a:xfrm>
              <a:off x="4616402" y="3728513"/>
              <a:ext cx="860880" cy="820402"/>
            </a:xfrm>
            <a:prstGeom prst="corner">
              <a:avLst>
                <a:gd name="adj1" fmla="val 38444"/>
                <a:gd name="adj2" fmla="val 7971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95" name="Group 94"/>
          <p:cNvGrpSpPr/>
          <p:nvPr/>
        </p:nvGrpSpPr>
        <p:grpSpPr>
          <a:xfrm>
            <a:off x="7240088" y="3266826"/>
            <a:ext cx="632968" cy="605087"/>
            <a:chOff x="5424327" y="3725955"/>
            <a:chExt cx="860880" cy="822960"/>
          </a:xfrm>
        </p:grpSpPr>
        <p:pic>
          <p:nvPicPr>
            <p:cNvPr id="96" name="Picture 95"/>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97" name="L-Shape 96"/>
            <p:cNvSpPr/>
            <p:nvPr/>
          </p:nvSpPr>
          <p:spPr bwMode="auto">
            <a:xfrm flipH="1" flipV="1">
              <a:off x="5424327" y="3725955"/>
              <a:ext cx="860880" cy="822960"/>
            </a:xfrm>
            <a:prstGeom prst="corner">
              <a:avLst>
                <a:gd name="adj1" fmla="val 44546"/>
                <a:gd name="adj2" fmla="val 73388"/>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sp>
        <p:nvSpPr>
          <p:cNvPr id="98" name="Freeform 30"/>
          <p:cNvSpPr>
            <a:spLocks noEditPoints="1"/>
          </p:cNvSpPr>
          <p:nvPr/>
        </p:nvSpPr>
        <p:spPr bwMode="auto">
          <a:xfrm flipH="1">
            <a:off x="2165033" y="2808390"/>
            <a:ext cx="201657" cy="222980"/>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67232" tIns="33616" rIns="67232" bIns="33616" numCol="1" anchor="t" anchorCtr="0" compatLnSpc="1">
            <a:prstTxWarp prst="textNoShape">
              <a:avLst/>
            </a:prstTxWarp>
          </a:bodyPr>
          <a:lstStyle/>
          <a:p>
            <a:endParaRPr lang="en-US" sz="1324">
              <a:solidFill>
                <a:srgbClr val="505050"/>
              </a:solidFill>
            </a:endParaRPr>
          </a:p>
        </p:txBody>
      </p:sp>
      <p:sp>
        <p:nvSpPr>
          <p:cNvPr id="99" name="L-Shape 98"/>
          <p:cNvSpPr/>
          <p:nvPr/>
        </p:nvSpPr>
        <p:spPr bwMode="auto">
          <a:xfrm>
            <a:off x="1968633" y="2739741"/>
            <a:ext cx="632968" cy="607281"/>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100" name="Picture 3" descr="C:\Users\Jonahs\Dropbox\Projects SCOTT\MEET Windows Azure\source\Background\tile-icon-bigdata.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807284" y="2761488"/>
            <a:ext cx="319623" cy="316784"/>
          </a:xfrm>
          <a:prstGeom prst="rect">
            <a:avLst/>
          </a:prstGeom>
          <a:noFill/>
          <a:extLst>
            <a:ext uri="{909E8E84-426E-40dd-AFC4-6F175D3DCCD1}">
              <a14:hiddenFill xmlns:a14="http://schemas.microsoft.com/office/drawing/2010/main" xmlns="">
                <a:solidFill>
                  <a:srgbClr val="FFFFFF"/>
                </a:solidFill>
              </a14:hiddenFill>
            </a:ext>
          </a:extLst>
        </p:spPr>
      </p:pic>
      <p:sp>
        <p:nvSpPr>
          <p:cNvPr id="101" name="L-Shape 100"/>
          <p:cNvSpPr/>
          <p:nvPr/>
        </p:nvSpPr>
        <p:spPr bwMode="auto">
          <a:xfrm flipH="1" flipV="1">
            <a:off x="2504020" y="2739741"/>
            <a:ext cx="748868" cy="607281"/>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102" name="Picture 2" descr="C:\Users\Jonahs\Dropbox\Projects SCOTT\MEET Windows Azure\source\Background\tile-icon-storag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489307" y="2769118"/>
            <a:ext cx="301484" cy="301526"/>
          </a:xfrm>
          <a:prstGeom prst="rect">
            <a:avLst/>
          </a:prstGeom>
          <a:noFill/>
          <a:extLst>
            <a:ext uri="{909E8E84-426E-40dd-AFC4-6F175D3DCCD1}">
              <a14:hiddenFill xmlns:a14="http://schemas.microsoft.com/office/drawing/2010/main" xmlns="">
                <a:solidFill>
                  <a:srgbClr val="FFFFFF"/>
                </a:solidFill>
              </a14:hiddenFill>
            </a:ext>
          </a:extLst>
        </p:spPr>
      </p:pic>
      <p:sp>
        <p:nvSpPr>
          <p:cNvPr id="103" name="L-Shape 102"/>
          <p:cNvSpPr/>
          <p:nvPr/>
        </p:nvSpPr>
        <p:spPr bwMode="auto">
          <a:xfrm>
            <a:off x="3394241" y="2741779"/>
            <a:ext cx="632968" cy="603206"/>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104" name="Picture 10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43553" y="2788969"/>
            <a:ext cx="288983" cy="261822"/>
          </a:xfrm>
          <a:prstGeom prst="rect">
            <a:avLst/>
          </a:prstGeom>
        </p:spPr>
      </p:pic>
      <p:sp>
        <p:nvSpPr>
          <p:cNvPr id="105" name="L-Shape 104"/>
          <p:cNvSpPr/>
          <p:nvPr/>
        </p:nvSpPr>
        <p:spPr bwMode="auto">
          <a:xfrm flipH="1" flipV="1">
            <a:off x="3988273" y="2739898"/>
            <a:ext cx="632968" cy="605087"/>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nvGrpSpPr>
          <p:cNvPr id="106" name="Group 105"/>
          <p:cNvGrpSpPr/>
          <p:nvPr/>
        </p:nvGrpSpPr>
        <p:grpSpPr>
          <a:xfrm>
            <a:off x="7840550" y="3417615"/>
            <a:ext cx="632968" cy="605087"/>
            <a:chOff x="2677477" y="4973462"/>
            <a:chExt cx="860880" cy="822960"/>
          </a:xfrm>
        </p:grpSpPr>
        <p:pic>
          <p:nvPicPr>
            <p:cNvPr id="107" name="Picture 106"/>
            <p:cNvPicPr>
              <a:picLocks noChangeAspect="1"/>
            </p:cNvPicPr>
            <p:nvPr/>
          </p:nvPicPr>
          <p:blipFill>
            <a:blip r:embed="rId33" cstate="print">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108" name="L-Shape 107"/>
            <p:cNvSpPr/>
            <p:nvPr/>
          </p:nvSpPr>
          <p:spPr bwMode="auto">
            <a:xfrm flipV="1">
              <a:off x="2677477" y="4973462"/>
              <a:ext cx="860880" cy="822960"/>
            </a:xfrm>
            <a:prstGeom prst="corner">
              <a:avLst>
                <a:gd name="adj1" fmla="val 38444"/>
                <a:gd name="adj2" fmla="val 9369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109" name="Group 108"/>
          <p:cNvGrpSpPr/>
          <p:nvPr/>
        </p:nvGrpSpPr>
        <p:grpSpPr>
          <a:xfrm>
            <a:off x="7036587" y="3459834"/>
            <a:ext cx="627991" cy="605087"/>
            <a:chOff x="3544779" y="4973462"/>
            <a:chExt cx="854111" cy="822960"/>
          </a:xfrm>
        </p:grpSpPr>
        <p:sp>
          <p:nvSpPr>
            <p:cNvPr id="110"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60494" tIns="30247" rIns="60494" bIns="30247" numCol="1" anchor="t" anchorCtr="0" compatLnSpc="1">
              <a:prstTxWarp prst="textNoShape">
                <a:avLst/>
              </a:prstTxWarp>
            </a:bodyPr>
            <a:lstStyle/>
            <a:p>
              <a:pPr defTabSz="503288"/>
              <a:endParaRPr lang="en-US" sz="686" dirty="0">
                <a:solidFill>
                  <a:srgbClr val="FFFFFF"/>
                </a:solidFill>
              </a:endParaRPr>
            </a:p>
          </p:txBody>
        </p:sp>
        <p:sp>
          <p:nvSpPr>
            <p:cNvPr id="111" name="L-Shape 110"/>
            <p:cNvSpPr/>
            <p:nvPr/>
          </p:nvSpPr>
          <p:spPr bwMode="auto">
            <a:xfrm flipH="1">
              <a:off x="3544779" y="4973462"/>
              <a:ext cx="854111" cy="822960"/>
            </a:xfrm>
            <a:prstGeom prst="corner">
              <a:avLst>
                <a:gd name="adj1" fmla="val 38444"/>
                <a:gd name="adj2" fmla="val 8610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112" name="Group 111"/>
          <p:cNvGrpSpPr/>
          <p:nvPr/>
        </p:nvGrpSpPr>
        <p:grpSpPr>
          <a:xfrm>
            <a:off x="6336467" y="3446529"/>
            <a:ext cx="646909" cy="605087"/>
            <a:chOff x="4600064" y="4973462"/>
            <a:chExt cx="879841" cy="822960"/>
          </a:xfrm>
        </p:grpSpPr>
        <p:sp>
          <p:nvSpPr>
            <p:cNvPr id="11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60494" tIns="30247" rIns="60494" bIns="30247" numCol="1" anchor="t" anchorCtr="0" compatLnSpc="1">
              <a:prstTxWarp prst="textNoShape">
                <a:avLst/>
              </a:prstTxWarp>
            </a:bodyPr>
            <a:lstStyle/>
            <a:p>
              <a:pPr defTabSz="503288"/>
              <a:endParaRPr lang="en-US" sz="686">
                <a:solidFill>
                  <a:srgbClr val="FFFFFF"/>
                </a:solidFill>
              </a:endParaRPr>
            </a:p>
          </p:txBody>
        </p:sp>
        <p:sp>
          <p:nvSpPr>
            <p:cNvPr id="114" name="L-Shape 113"/>
            <p:cNvSpPr/>
            <p:nvPr/>
          </p:nvSpPr>
          <p:spPr bwMode="auto">
            <a:xfrm flipV="1">
              <a:off x="4600064" y="4973462"/>
              <a:ext cx="879841" cy="822960"/>
            </a:xfrm>
            <a:prstGeom prst="corner">
              <a:avLst>
                <a:gd name="adj1" fmla="val 43057"/>
                <a:gd name="adj2" fmla="val 7485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115" name="Group 114"/>
          <p:cNvGrpSpPr/>
          <p:nvPr/>
        </p:nvGrpSpPr>
        <p:grpSpPr>
          <a:xfrm>
            <a:off x="6697369" y="2761744"/>
            <a:ext cx="728498" cy="605087"/>
            <a:chOff x="5292557" y="4973462"/>
            <a:chExt cx="990808" cy="822960"/>
          </a:xfrm>
        </p:grpSpPr>
        <p:pic>
          <p:nvPicPr>
            <p:cNvPr id="116" name="Picture 2"/>
            <p:cNvPicPr>
              <a:picLocks noChangeAspect="1" noChangeArrowheads="1"/>
            </p:cNvPicPr>
            <p:nvPr/>
          </p:nvPicPr>
          <p:blipFill>
            <a:blip r:embed="rId35" cstate="print">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xmlns="">
                  <a:solidFill>
                    <a:srgbClr val="FFFFFF"/>
                  </a:solidFill>
                </a14:hiddenFill>
              </a:ext>
            </a:extLst>
          </p:spPr>
        </p:pic>
        <p:sp>
          <p:nvSpPr>
            <p:cNvPr id="117" name="L-Shape 116"/>
            <p:cNvSpPr/>
            <p:nvPr/>
          </p:nvSpPr>
          <p:spPr bwMode="auto">
            <a:xfrm flipH="1">
              <a:off x="5292557" y="4973462"/>
              <a:ext cx="990808" cy="822960"/>
            </a:xfrm>
            <a:prstGeom prst="corner">
              <a:avLst>
                <a:gd name="adj1" fmla="val 49207"/>
                <a:gd name="adj2" fmla="val 9020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grpSp>
        <p:nvGrpSpPr>
          <p:cNvPr id="118" name="Group 117"/>
          <p:cNvGrpSpPr/>
          <p:nvPr/>
        </p:nvGrpSpPr>
        <p:grpSpPr>
          <a:xfrm>
            <a:off x="7551132" y="2726199"/>
            <a:ext cx="605087" cy="614153"/>
            <a:chOff x="6489681" y="4973462"/>
            <a:chExt cx="822960" cy="835291"/>
          </a:xfrm>
        </p:grpSpPr>
        <p:pic>
          <p:nvPicPr>
            <p:cNvPr id="119" name="Picture 5" descr="C:\Users\Jonahs\Dropbox\Projects SCOTT\MEET Windows Azure\source\Background\tile-icon-CDN.png"/>
            <p:cNvPicPr>
              <a:picLocks noChangeAspect="1" noChangeArrowheads="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xmlns="">
                  <a:solidFill>
                    <a:srgbClr val="FFFFFF"/>
                  </a:solidFill>
                </a14:hiddenFill>
              </a:ext>
            </a:extLst>
          </p:spPr>
        </p:pic>
        <p:sp>
          <p:nvSpPr>
            <p:cNvPr id="120" name="L-Shape 119"/>
            <p:cNvSpPr/>
            <p:nvPr/>
          </p:nvSpPr>
          <p:spPr bwMode="auto">
            <a:xfrm rot="5400000" flipV="1">
              <a:off x="6483515" y="4979628"/>
              <a:ext cx="835291" cy="822960"/>
            </a:xfrm>
            <a:prstGeom prst="corner">
              <a:avLst>
                <a:gd name="adj1" fmla="val 80102"/>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pic>
        <p:nvPicPr>
          <p:cNvPr id="122" name="Picture 121"/>
          <p:cNvPicPr>
            <a:picLocks noChangeAspect="1"/>
          </p:cNvPicPr>
          <p:nvPr/>
        </p:nvPicPr>
        <p:blipFill>
          <a:blip r:embed="rId39" cstate="print">
            <a:duotone>
              <a:schemeClr val="accent5">
                <a:shade val="45000"/>
                <a:satMod val="135000"/>
              </a:schemeClr>
              <a:prstClr val="white"/>
            </a:duotone>
            <a:extLst>
              <a:ext uri="{BEBA8EAE-BF5A-486C-A8C5-ECC9F3942E4B}">
                <a14:imgProps xmlns:a14="http://schemas.microsoft.com/office/drawing/2010/main">
                  <a14:imgLayer r:embed="rId40">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9795" y="100800"/>
            <a:ext cx="3877606" cy="933965"/>
          </a:xfrm>
          <a:prstGeom prst="rect">
            <a:avLst/>
          </a:prstGeom>
        </p:spPr>
      </p:pic>
    </p:spTree>
    <p:extLst>
      <p:ext uri="{BB962C8B-B14F-4D97-AF65-F5344CB8AC3E}">
        <p14:creationId xmlns:p14="http://schemas.microsoft.com/office/powerpoint/2010/main" val="251116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250"/>
                                        <p:tgtEl>
                                          <p:spTgt spid="56"/>
                                        </p:tgtEl>
                                      </p:cBhvr>
                                    </p:animEffect>
                                  </p:childTnLst>
                                </p:cTn>
                              </p:par>
                              <p:par>
                                <p:cTn id="8" presetID="10" presetClass="entr" presetSubtype="0" fill="hold" nodeType="withEffect">
                                  <p:stCondLst>
                                    <p:cond delay="80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250"/>
                                        <p:tgtEl>
                                          <p:spTgt spid="59"/>
                                        </p:tgtEl>
                                      </p:cBhvr>
                                    </p:animEffect>
                                  </p:childTnLst>
                                </p:cTn>
                              </p:par>
                              <p:par>
                                <p:cTn id="11" presetID="10" presetClass="entr" presetSubtype="0" fill="hold" nodeType="withEffect">
                                  <p:stCondLst>
                                    <p:cond delay="80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250"/>
                                        <p:tgtEl>
                                          <p:spTgt spid="62"/>
                                        </p:tgtEl>
                                      </p:cBhvr>
                                    </p:animEffect>
                                  </p:childTnLst>
                                </p:cTn>
                              </p:par>
                              <p:par>
                                <p:cTn id="14" presetID="10" presetClass="entr" presetSubtype="0" fill="hold" nodeType="withEffect">
                                  <p:stCondLst>
                                    <p:cond delay="80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250"/>
                                        <p:tgtEl>
                                          <p:spTgt spid="65"/>
                                        </p:tgtEl>
                                      </p:cBhvr>
                                    </p:animEffect>
                                  </p:childTnLst>
                                </p:cTn>
                              </p:par>
                              <p:par>
                                <p:cTn id="17" presetID="10" presetClass="entr" presetSubtype="0" fill="hold" nodeType="withEffect">
                                  <p:stCondLst>
                                    <p:cond delay="80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250"/>
                                        <p:tgtEl>
                                          <p:spTgt spid="68"/>
                                        </p:tgtEl>
                                      </p:cBhvr>
                                    </p:animEffect>
                                  </p:childTnLst>
                                </p:cTn>
                              </p:par>
                              <p:par>
                                <p:cTn id="20" presetID="10" presetClass="entr" presetSubtype="0" fill="hold" nodeType="withEffect">
                                  <p:stCondLst>
                                    <p:cond delay="80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250"/>
                                        <p:tgtEl>
                                          <p:spTgt spid="74"/>
                                        </p:tgtEl>
                                      </p:cBhvr>
                                    </p:animEffect>
                                  </p:childTnLst>
                                </p:cTn>
                              </p:par>
                              <p:par>
                                <p:cTn id="23" presetID="10" presetClass="entr" presetSubtype="0" fill="hold" nodeType="withEffect">
                                  <p:stCondLst>
                                    <p:cond delay="8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250"/>
                                        <p:tgtEl>
                                          <p:spTgt spid="71"/>
                                        </p:tgtEl>
                                      </p:cBhvr>
                                    </p:animEffect>
                                  </p:childTnLst>
                                </p:cTn>
                              </p:par>
                              <p:par>
                                <p:cTn id="26" presetID="10" presetClass="entr" presetSubtype="0" fill="hold" nodeType="withEffect">
                                  <p:stCondLst>
                                    <p:cond delay="80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250"/>
                                        <p:tgtEl>
                                          <p:spTgt spid="80"/>
                                        </p:tgtEl>
                                      </p:cBhvr>
                                    </p:animEffect>
                                  </p:childTnLst>
                                </p:cTn>
                              </p:par>
                              <p:par>
                                <p:cTn id="29" presetID="10" presetClass="entr" presetSubtype="0" fill="hold" nodeType="withEffect">
                                  <p:stCondLst>
                                    <p:cond delay="80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250"/>
                                        <p:tgtEl>
                                          <p:spTgt spid="83"/>
                                        </p:tgtEl>
                                      </p:cBhvr>
                                    </p:animEffect>
                                  </p:childTnLst>
                                </p:cTn>
                              </p:par>
                              <p:par>
                                <p:cTn id="32" presetID="10" presetClass="entr" presetSubtype="0" fill="hold" nodeType="withEffect">
                                  <p:stCondLst>
                                    <p:cond delay="80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250"/>
                                        <p:tgtEl>
                                          <p:spTgt spid="77"/>
                                        </p:tgtEl>
                                      </p:cBhvr>
                                    </p:animEffect>
                                  </p:childTnLst>
                                </p:cTn>
                              </p:par>
                              <p:par>
                                <p:cTn id="35" presetID="42" presetClass="path" presetSubtype="0" decel="100000" fill="hold" nodeType="withEffect">
                                  <p:stCondLst>
                                    <p:cond delay="1100"/>
                                  </p:stCondLst>
                                  <p:childTnLst>
                                    <p:animMotion origin="layout" path="M -1.30968E-6 -6.67272E-7 L -0.44409 -0.33159 " pathEditMode="relative" rAng="0" ptsTypes="AA">
                                      <p:cBhvr>
                                        <p:cTn id="36" dur="1000" fill="hold"/>
                                        <p:tgtEl>
                                          <p:spTgt spid="56"/>
                                        </p:tgtEl>
                                        <p:attrNameLst>
                                          <p:attrName>ppt_x</p:attrName>
                                          <p:attrName>ppt_y</p:attrName>
                                        </p:attrNameLst>
                                      </p:cBhvr>
                                      <p:rCtr x="-22211" y="-16591"/>
                                    </p:animMotion>
                                  </p:childTnLst>
                                </p:cTn>
                              </p:par>
                              <p:par>
                                <p:cTn id="37" presetID="42" presetClass="path" presetSubtype="0" decel="100000" fill="hold" nodeType="withEffect">
                                  <p:stCondLst>
                                    <p:cond delay="1100"/>
                                  </p:stCondLst>
                                  <p:childTnLst>
                                    <p:animMotion origin="layout" path="M -4.40133E-6 -4.58466E-6 L -0.40988 -0.32252 " pathEditMode="relative" rAng="0" ptsTypes="AA">
                                      <p:cBhvr>
                                        <p:cTn id="38" dur="1000" fill="hold"/>
                                        <p:tgtEl>
                                          <p:spTgt spid="59"/>
                                        </p:tgtEl>
                                        <p:attrNameLst>
                                          <p:attrName>ppt_x</p:attrName>
                                          <p:attrName>ppt_y</p:attrName>
                                        </p:attrNameLst>
                                      </p:cBhvr>
                                      <p:rCtr x="-20500" y="-16114"/>
                                    </p:animMotion>
                                  </p:childTnLst>
                                </p:cTn>
                              </p:par>
                              <p:par>
                                <p:cTn id="39" presetID="42" presetClass="path" presetSubtype="0" decel="100000" fill="hold" nodeType="withEffect">
                                  <p:stCondLst>
                                    <p:cond delay="1100"/>
                                  </p:stCondLst>
                                  <p:childTnLst>
                                    <p:animMotion origin="layout" path="M -2.43809E-6 2.67363E-6 L -0.40567 -0.51226 " pathEditMode="relative" rAng="0" ptsTypes="AA">
                                      <p:cBhvr>
                                        <p:cTn id="40" dur="1000" fill="hold"/>
                                        <p:tgtEl>
                                          <p:spTgt spid="62"/>
                                        </p:tgtEl>
                                        <p:attrNameLst>
                                          <p:attrName>ppt_x</p:attrName>
                                          <p:attrName>ppt_y</p:attrName>
                                        </p:attrNameLst>
                                      </p:cBhvr>
                                      <p:rCtr x="-20232" y="-25624"/>
                                    </p:animMotion>
                                  </p:childTnLst>
                                </p:cTn>
                              </p:par>
                              <p:par>
                                <p:cTn id="41" presetID="42" presetClass="path" presetSubtype="0" decel="57000" fill="hold" nodeType="withEffect">
                                  <p:stCondLst>
                                    <p:cond delay="1100"/>
                                  </p:stCondLst>
                                  <p:childTnLst>
                                    <p:animMotion origin="layout" path="M -3.70692E-6 4.56196E-6 L -0.46145 -0.29006 " pathEditMode="relative" rAng="0" ptsTypes="AA">
                                      <p:cBhvr>
                                        <p:cTn id="42" dur="1000" fill="hold"/>
                                        <p:tgtEl>
                                          <p:spTgt spid="65"/>
                                        </p:tgtEl>
                                        <p:attrNameLst>
                                          <p:attrName>ppt_x</p:attrName>
                                          <p:attrName>ppt_y</p:attrName>
                                        </p:attrNameLst>
                                      </p:cBhvr>
                                      <p:rCtr x="-23117" y="-14526"/>
                                    </p:animMotion>
                                  </p:childTnLst>
                                </p:cTn>
                              </p:par>
                              <p:par>
                                <p:cTn id="43" presetID="42" presetClass="path" presetSubtype="0" decel="100000" fill="hold" nodeType="withEffect">
                                  <p:stCondLst>
                                    <p:cond delay="1100"/>
                                  </p:stCondLst>
                                  <p:childTnLst>
                                    <p:animMotion origin="layout" path="M -3.51034E-6 -3.35906E-6 L -0.38256 -0.28983 " pathEditMode="relative" rAng="0" ptsTypes="AA">
                                      <p:cBhvr>
                                        <p:cTn id="44" dur="1000" fill="hold"/>
                                        <p:tgtEl>
                                          <p:spTgt spid="68"/>
                                        </p:tgtEl>
                                        <p:attrNameLst>
                                          <p:attrName>ppt_x</p:attrName>
                                          <p:attrName>ppt_y</p:attrName>
                                        </p:attrNameLst>
                                      </p:cBhvr>
                                      <p:rCtr x="-19135" y="-14503"/>
                                    </p:animMotion>
                                  </p:childTnLst>
                                </p:cTn>
                              </p:par>
                              <p:par>
                                <p:cTn id="45" presetID="42" presetClass="path" presetSubtype="0" decel="100000" fill="hold" nodeType="withEffect">
                                  <p:stCondLst>
                                    <p:cond delay="1100"/>
                                  </p:stCondLst>
                                  <p:childTnLst>
                                    <p:animMotion origin="layout" path="M -3.78095E-6 -2.70994E-6 L -0.33227 -0.30072 " pathEditMode="relative" rAng="0" ptsTypes="AA">
                                      <p:cBhvr>
                                        <p:cTn id="46" dur="1000" fill="hold"/>
                                        <p:tgtEl>
                                          <p:spTgt spid="74"/>
                                        </p:tgtEl>
                                        <p:attrNameLst>
                                          <p:attrName>ppt_x</p:attrName>
                                          <p:attrName>ppt_y</p:attrName>
                                        </p:attrNameLst>
                                      </p:cBhvr>
                                      <p:rCtr x="-16594" y="-15070"/>
                                    </p:animMotion>
                                  </p:childTnLst>
                                </p:cTn>
                              </p:par>
                              <p:par>
                                <p:cTn id="47" presetID="42" presetClass="path" presetSubtype="0" decel="100000" fill="hold" nodeType="withEffect">
                                  <p:stCondLst>
                                    <p:cond delay="1100"/>
                                  </p:stCondLst>
                                  <p:childTnLst>
                                    <p:animMotion origin="layout" path="M -2.78785E-6 2.85066E-6 L -0.41473 -0.42578 " pathEditMode="relative" rAng="0" ptsTypes="AA">
                                      <p:cBhvr>
                                        <p:cTn id="48" dur="1000" fill="hold"/>
                                        <p:tgtEl>
                                          <p:spTgt spid="71"/>
                                        </p:tgtEl>
                                        <p:attrNameLst>
                                          <p:attrName>ppt_x</p:attrName>
                                          <p:attrName>ppt_y</p:attrName>
                                        </p:attrNameLst>
                                      </p:cBhvr>
                                      <p:rCtr x="-20756" y="-21289"/>
                                    </p:animMotion>
                                  </p:childTnLst>
                                </p:cTn>
                              </p:par>
                              <p:par>
                                <p:cTn id="49" presetID="42" presetClass="path" presetSubtype="0" decel="100000" fill="hold" nodeType="withEffect">
                                  <p:stCondLst>
                                    <p:cond delay="1100"/>
                                  </p:stCondLst>
                                  <p:childTnLst>
                                    <p:animMotion origin="layout" path="M -3.41588E-6 -2.93236E-6 L -0.36801 -0.30413 " pathEditMode="relative" rAng="0" ptsTypes="AA">
                                      <p:cBhvr>
                                        <p:cTn id="50" dur="1000" fill="hold"/>
                                        <p:tgtEl>
                                          <p:spTgt spid="80"/>
                                        </p:tgtEl>
                                        <p:attrNameLst>
                                          <p:attrName>ppt_x</p:attrName>
                                          <p:attrName>ppt_y</p:attrName>
                                        </p:attrNameLst>
                                      </p:cBhvr>
                                      <p:rCtr x="-18369" y="-15252"/>
                                    </p:animMotion>
                                  </p:childTnLst>
                                </p:cTn>
                              </p:par>
                              <p:par>
                                <p:cTn id="51" presetID="42" presetClass="path" presetSubtype="0" decel="100000" fill="hold" nodeType="withEffect">
                                  <p:stCondLst>
                                    <p:cond delay="1100"/>
                                  </p:stCondLst>
                                  <p:childTnLst>
                                    <p:animMotion origin="layout" path="M 3.87286E-6 -7.85293E-7 L -0.37299 -0.30504 " pathEditMode="relative" rAng="0" ptsTypes="AA">
                                      <p:cBhvr>
                                        <p:cTn id="52" dur="1000" fill="hold"/>
                                        <p:tgtEl>
                                          <p:spTgt spid="83"/>
                                        </p:tgtEl>
                                        <p:attrNameLst>
                                          <p:attrName>ppt_x</p:attrName>
                                          <p:attrName>ppt_y</p:attrName>
                                        </p:attrNameLst>
                                      </p:cBhvr>
                                      <p:rCtr x="-18586" y="-15297"/>
                                    </p:animMotion>
                                  </p:childTnLst>
                                </p:cTn>
                              </p:par>
                              <p:par>
                                <p:cTn id="53" presetID="42" presetClass="path" presetSubtype="0" decel="100000" fill="hold" nodeType="withEffect">
                                  <p:stCondLst>
                                    <p:cond delay="1100"/>
                                  </p:stCondLst>
                                  <p:childTnLst>
                                    <p:animMotion origin="layout" path="M -2.88231E-6 2.79165E-6 L -0.42583 -0.40967 " pathEditMode="relative" rAng="0" ptsTypes="AA">
                                      <p:cBhvr>
                                        <p:cTn id="54" dur="1000" fill="hold"/>
                                        <p:tgtEl>
                                          <p:spTgt spid="77"/>
                                        </p:tgtEl>
                                        <p:attrNameLst>
                                          <p:attrName>ppt_x</p:attrName>
                                          <p:attrName>ppt_y</p:attrName>
                                        </p:attrNameLst>
                                      </p:cBhvr>
                                      <p:rCtr x="-21266" y="-20427"/>
                                    </p:animMotion>
                                  </p:childTnLst>
                                </p:cTn>
                              </p:par>
                              <p:par>
                                <p:cTn id="55" presetID="2" presetClass="entr" presetSubtype="8" decel="100000" fill="hold" grpId="0" nodeType="withEffect">
                                  <p:stCondLst>
                                    <p:cond delay="210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750" fill="hold"/>
                                        <p:tgtEl>
                                          <p:spTgt spid="9"/>
                                        </p:tgtEl>
                                        <p:attrNameLst>
                                          <p:attrName>ppt_x</p:attrName>
                                        </p:attrNameLst>
                                      </p:cBhvr>
                                      <p:tavLst>
                                        <p:tav tm="0">
                                          <p:val>
                                            <p:strVal val="0-#ppt_w/2"/>
                                          </p:val>
                                        </p:tav>
                                        <p:tav tm="100000">
                                          <p:val>
                                            <p:strVal val="#ppt_x"/>
                                          </p:val>
                                        </p:tav>
                                      </p:tavLst>
                                    </p:anim>
                                    <p:anim calcmode="lin" valueType="num">
                                      <p:cBhvr additive="base">
                                        <p:cTn id="58" dur="750" fill="hold"/>
                                        <p:tgtEl>
                                          <p:spTgt spid="9"/>
                                        </p:tgtEl>
                                        <p:attrNameLst>
                                          <p:attrName>ppt_y</p:attrName>
                                        </p:attrNameLst>
                                      </p:cBhvr>
                                      <p:tavLst>
                                        <p:tav tm="0">
                                          <p:val>
                                            <p:strVal val="#ppt_y"/>
                                          </p:val>
                                        </p:tav>
                                        <p:tav tm="100000">
                                          <p:val>
                                            <p:strVal val="#ppt_y"/>
                                          </p:val>
                                        </p:tav>
                                      </p:tavLst>
                                    </p:anim>
                                  </p:childTnLst>
                                </p:cTn>
                              </p:par>
                              <p:par>
                                <p:cTn id="59" presetID="10" presetClass="entr" presetSubtype="0" fill="hold" nodeType="withEffect">
                                  <p:stCondLst>
                                    <p:cond delay="220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250"/>
                                        <p:tgtEl>
                                          <p:spTgt spid="26"/>
                                        </p:tgtEl>
                                      </p:cBhvr>
                                    </p:animEffect>
                                  </p:childTnLst>
                                </p:cTn>
                              </p:par>
                              <p:par>
                                <p:cTn id="62" presetID="10" presetClass="entr" presetSubtype="0" fill="hold" grpId="0" nodeType="withEffect">
                                  <p:stCondLst>
                                    <p:cond delay="22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250"/>
                                        <p:tgtEl>
                                          <p:spTgt spid="27"/>
                                        </p:tgtEl>
                                      </p:cBhvr>
                                    </p:animEffect>
                                  </p:childTnLst>
                                </p:cTn>
                              </p:par>
                              <p:par>
                                <p:cTn id="65" presetID="10" presetClass="entr" presetSubtype="0" fill="hold" nodeType="withEffect">
                                  <p:stCondLst>
                                    <p:cond delay="220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250"/>
                                        <p:tgtEl>
                                          <p:spTgt spid="22"/>
                                        </p:tgtEl>
                                      </p:cBhvr>
                                    </p:animEffect>
                                  </p:childTnLst>
                                </p:cTn>
                              </p:par>
                              <p:par>
                                <p:cTn id="68" presetID="10" presetClass="entr" presetSubtype="0" fill="hold" grpId="0" nodeType="withEffect">
                                  <p:stCondLst>
                                    <p:cond delay="220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250"/>
                                        <p:tgtEl>
                                          <p:spTgt spid="23"/>
                                        </p:tgtEl>
                                      </p:cBhvr>
                                    </p:animEffect>
                                  </p:childTnLst>
                                </p:cTn>
                              </p:par>
                              <p:par>
                                <p:cTn id="71" presetID="10" presetClass="entr" presetSubtype="0" fill="hold" nodeType="withEffect">
                                  <p:stCondLst>
                                    <p:cond delay="220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250"/>
                                        <p:tgtEl>
                                          <p:spTgt spid="20"/>
                                        </p:tgtEl>
                                      </p:cBhvr>
                                    </p:animEffect>
                                  </p:childTnLst>
                                </p:cTn>
                              </p:par>
                              <p:par>
                                <p:cTn id="74" presetID="10" presetClass="entr" presetSubtype="0" fill="hold" grpId="0" nodeType="withEffect">
                                  <p:stCondLst>
                                    <p:cond delay="22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250"/>
                                        <p:tgtEl>
                                          <p:spTgt spid="21"/>
                                        </p:tgtEl>
                                      </p:cBhvr>
                                    </p:animEffect>
                                  </p:childTnLst>
                                </p:cTn>
                              </p:par>
                              <p:par>
                                <p:cTn id="77" presetID="10" presetClass="entr" presetSubtype="0" fill="hold" nodeType="withEffect">
                                  <p:stCondLst>
                                    <p:cond delay="220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250"/>
                                        <p:tgtEl>
                                          <p:spTgt spid="46"/>
                                        </p:tgtEl>
                                      </p:cBhvr>
                                    </p:animEffect>
                                  </p:childTnLst>
                                </p:cTn>
                              </p:par>
                              <p:par>
                                <p:cTn id="80" presetID="10" presetClass="entr" presetSubtype="0" fill="hold" grpId="0" nodeType="withEffect">
                                  <p:stCondLst>
                                    <p:cond delay="220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250"/>
                                        <p:tgtEl>
                                          <p:spTgt spid="47"/>
                                        </p:tgtEl>
                                      </p:cBhvr>
                                    </p:animEffect>
                                  </p:childTnLst>
                                </p:cTn>
                              </p:par>
                              <p:par>
                                <p:cTn id="83" presetID="10" presetClass="entr" presetSubtype="0" fill="hold" nodeType="withEffect">
                                  <p:stCondLst>
                                    <p:cond delay="2200"/>
                                  </p:stCondLst>
                                  <p:childTnLst>
                                    <p:set>
                                      <p:cBhvr>
                                        <p:cTn id="84" dur="1" fill="hold">
                                          <p:stCondLst>
                                            <p:cond delay="0"/>
                                          </p:stCondLst>
                                        </p:cTn>
                                        <p:tgtEl>
                                          <p:spTgt spid="44"/>
                                        </p:tgtEl>
                                        <p:attrNameLst>
                                          <p:attrName>style.visibility</p:attrName>
                                        </p:attrNameLst>
                                      </p:cBhvr>
                                      <p:to>
                                        <p:strVal val="visible"/>
                                      </p:to>
                                    </p:set>
                                    <p:animEffect transition="in" filter="fade">
                                      <p:cBhvr>
                                        <p:cTn id="85" dur="250"/>
                                        <p:tgtEl>
                                          <p:spTgt spid="44"/>
                                        </p:tgtEl>
                                      </p:cBhvr>
                                    </p:animEffect>
                                  </p:childTnLst>
                                </p:cTn>
                              </p:par>
                              <p:par>
                                <p:cTn id="86" presetID="10" presetClass="entr" presetSubtype="0" fill="hold" grpId="0" nodeType="withEffect">
                                  <p:stCondLst>
                                    <p:cond delay="220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250"/>
                                        <p:tgtEl>
                                          <p:spTgt spid="45"/>
                                        </p:tgtEl>
                                      </p:cBhvr>
                                    </p:animEffect>
                                  </p:childTnLst>
                                </p:cTn>
                              </p:par>
                              <p:par>
                                <p:cTn id="89" presetID="10" presetClass="entr" presetSubtype="0" fill="hold" nodeType="withEffect">
                                  <p:stCondLst>
                                    <p:cond delay="220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250"/>
                                        <p:tgtEl>
                                          <p:spTgt spid="42"/>
                                        </p:tgtEl>
                                      </p:cBhvr>
                                    </p:animEffect>
                                  </p:childTnLst>
                                </p:cTn>
                              </p:par>
                              <p:par>
                                <p:cTn id="92" presetID="10" presetClass="entr" presetSubtype="0" fill="hold" grpId="0" nodeType="withEffect">
                                  <p:stCondLst>
                                    <p:cond delay="220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250"/>
                                        <p:tgtEl>
                                          <p:spTgt spid="43"/>
                                        </p:tgtEl>
                                      </p:cBhvr>
                                    </p:animEffect>
                                  </p:childTnLst>
                                </p:cTn>
                              </p:par>
                              <p:par>
                                <p:cTn id="95" presetID="10" presetClass="entr" presetSubtype="0" fill="hold" grpId="0" nodeType="withEffect">
                                  <p:stCondLst>
                                    <p:cond delay="220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250"/>
                                        <p:tgtEl>
                                          <p:spTgt spid="24"/>
                                        </p:tgtEl>
                                      </p:cBhvr>
                                    </p:animEffect>
                                  </p:childTnLst>
                                </p:cTn>
                              </p:par>
                              <p:par>
                                <p:cTn id="98" presetID="10" presetClass="entr" presetSubtype="0" fill="hold" grpId="0" nodeType="withEffect">
                                  <p:stCondLst>
                                    <p:cond delay="220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250"/>
                                        <p:tgtEl>
                                          <p:spTgt spid="25"/>
                                        </p:tgtEl>
                                      </p:cBhvr>
                                    </p:animEffect>
                                  </p:childTnLst>
                                </p:cTn>
                              </p:par>
                              <p:par>
                                <p:cTn id="101" presetID="10" presetClass="entr" presetSubtype="0" fill="hold" grpId="0" nodeType="withEffect">
                                  <p:stCondLst>
                                    <p:cond delay="220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250"/>
                                        <p:tgtEl>
                                          <p:spTgt spid="28"/>
                                        </p:tgtEl>
                                      </p:cBhvr>
                                    </p:animEffect>
                                  </p:childTnLst>
                                </p:cTn>
                              </p:par>
                              <p:par>
                                <p:cTn id="104" presetID="10" presetClass="entr" presetSubtype="0" fill="hold" grpId="0" nodeType="withEffect">
                                  <p:stCondLst>
                                    <p:cond delay="220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250"/>
                                        <p:tgtEl>
                                          <p:spTgt spid="29"/>
                                        </p:tgtEl>
                                      </p:cBhvr>
                                    </p:animEffect>
                                  </p:childTnLst>
                                </p:cTn>
                              </p:par>
                              <p:par>
                                <p:cTn id="107" presetID="10" presetClass="entr" presetSubtype="0" fill="hold" grpId="0" nodeType="withEffect">
                                  <p:stCondLst>
                                    <p:cond delay="220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10" presetClass="entr" presetSubtype="0" fill="hold" grpId="0" nodeType="withEffect">
                                  <p:stCondLst>
                                    <p:cond delay="220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250"/>
                                        <p:tgtEl>
                                          <p:spTgt spid="33"/>
                                        </p:tgtEl>
                                      </p:cBhvr>
                                    </p:animEffect>
                                  </p:childTnLst>
                                </p:cTn>
                              </p:par>
                              <p:par>
                                <p:cTn id="113" presetID="10" presetClass="entr" presetSubtype="0" fill="hold" nodeType="withEffect">
                                  <p:stCondLst>
                                    <p:cond delay="220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250"/>
                                        <p:tgtEl>
                                          <p:spTgt spid="30"/>
                                        </p:tgtEl>
                                      </p:cBhvr>
                                    </p:animEffect>
                                  </p:childTnLst>
                                </p:cTn>
                              </p:par>
                              <p:par>
                                <p:cTn id="116" presetID="10" presetClass="entr" presetSubtype="0" fill="hold" grpId="0" nodeType="withEffect">
                                  <p:stCondLst>
                                    <p:cond delay="2200"/>
                                  </p:stCondLst>
                                  <p:childTnLst>
                                    <p:set>
                                      <p:cBhvr>
                                        <p:cTn id="117" dur="1" fill="hold">
                                          <p:stCondLst>
                                            <p:cond delay="0"/>
                                          </p:stCondLst>
                                        </p:cTn>
                                        <p:tgtEl>
                                          <p:spTgt spid="31"/>
                                        </p:tgtEl>
                                        <p:attrNameLst>
                                          <p:attrName>style.visibility</p:attrName>
                                        </p:attrNameLst>
                                      </p:cBhvr>
                                      <p:to>
                                        <p:strVal val="visible"/>
                                      </p:to>
                                    </p:set>
                                    <p:animEffect transition="in" filter="fade">
                                      <p:cBhvr>
                                        <p:cTn id="118" dur="250"/>
                                        <p:tgtEl>
                                          <p:spTgt spid="31"/>
                                        </p:tgtEl>
                                      </p:cBhvr>
                                    </p:animEffect>
                                  </p:childTnLst>
                                </p:cTn>
                              </p:par>
                              <p:par>
                                <p:cTn id="119" presetID="10" presetClass="exit" presetSubtype="0" fill="hold" nodeType="withEffect">
                                  <p:stCondLst>
                                    <p:cond delay="2200"/>
                                  </p:stCondLst>
                                  <p:childTnLst>
                                    <p:animEffect transition="out" filter="fade">
                                      <p:cBhvr>
                                        <p:cTn id="120" dur="250"/>
                                        <p:tgtEl>
                                          <p:spTgt spid="56"/>
                                        </p:tgtEl>
                                      </p:cBhvr>
                                    </p:animEffect>
                                    <p:set>
                                      <p:cBhvr>
                                        <p:cTn id="121" dur="1" fill="hold">
                                          <p:stCondLst>
                                            <p:cond delay="249"/>
                                          </p:stCondLst>
                                        </p:cTn>
                                        <p:tgtEl>
                                          <p:spTgt spid="56"/>
                                        </p:tgtEl>
                                        <p:attrNameLst>
                                          <p:attrName>style.visibility</p:attrName>
                                        </p:attrNameLst>
                                      </p:cBhvr>
                                      <p:to>
                                        <p:strVal val="hidden"/>
                                      </p:to>
                                    </p:set>
                                  </p:childTnLst>
                                </p:cTn>
                              </p:par>
                              <p:par>
                                <p:cTn id="122" presetID="10" presetClass="exit" presetSubtype="0" fill="hold" nodeType="withEffect">
                                  <p:stCondLst>
                                    <p:cond delay="2100"/>
                                  </p:stCondLst>
                                  <p:childTnLst>
                                    <p:animEffect transition="out" filter="fade">
                                      <p:cBhvr>
                                        <p:cTn id="123" dur="250"/>
                                        <p:tgtEl>
                                          <p:spTgt spid="59"/>
                                        </p:tgtEl>
                                      </p:cBhvr>
                                    </p:animEffect>
                                    <p:set>
                                      <p:cBhvr>
                                        <p:cTn id="124" dur="1" fill="hold">
                                          <p:stCondLst>
                                            <p:cond delay="249"/>
                                          </p:stCondLst>
                                        </p:cTn>
                                        <p:tgtEl>
                                          <p:spTgt spid="59"/>
                                        </p:tgtEl>
                                        <p:attrNameLst>
                                          <p:attrName>style.visibility</p:attrName>
                                        </p:attrNameLst>
                                      </p:cBhvr>
                                      <p:to>
                                        <p:strVal val="hidden"/>
                                      </p:to>
                                    </p:set>
                                  </p:childTnLst>
                                </p:cTn>
                              </p:par>
                              <p:par>
                                <p:cTn id="125" presetID="10" presetClass="exit" presetSubtype="0" fill="hold" nodeType="withEffect">
                                  <p:stCondLst>
                                    <p:cond delay="2100"/>
                                  </p:stCondLst>
                                  <p:childTnLst>
                                    <p:animEffect transition="out" filter="fade">
                                      <p:cBhvr>
                                        <p:cTn id="126" dur="250"/>
                                        <p:tgtEl>
                                          <p:spTgt spid="62"/>
                                        </p:tgtEl>
                                      </p:cBhvr>
                                    </p:animEffect>
                                    <p:set>
                                      <p:cBhvr>
                                        <p:cTn id="127" dur="1" fill="hold">
                                          <p:stCondLst>
                                            <p:cond delay="249"/>
                                          </p:stCondLst>
                                        </p:cTn>
                                        <p:tgtEl>
                                          <p:spTgt spid="62"/>
                                        </p:tgtEl>
                                        <p:attrNameLst>
                                          <p:attrName>style.visibility</p:attrName>
                                        </p:attrNameLst>
                                      </p:cBhvr>
                                      <p:to>
                                        <p:strVal val="hidden"/>
                                      </p:to>
                                    </p:set>
                                  </p:childTnLst>
                                </p:cTn>
                              </p:par>
                              <p:par>
                                <p:cTn id="128" presetID="10" presetClass="exit" presetSubtype="0" fill="hold" nodeType="withEffect">
                                  <p:stCondLst>
                                    <p:cond delay="2100"/>
                                  </p:stCondLst>
                                  <p:childTnLst>
                                    <p:animEffect transition="out" filter="fade">
                                      <p:cBhvr>
                                        <p:cTn id="129" dur="250"/>
                                        <p:tgtEl>
                                          <p:spTgt spid="65"/>
                                        </p:tgtEl>
                                      </p:cBhvr>
                                    </p:animEffect>
                                    <p:set>
                                      <p:cBhvr>
                                        <p:cTn id="130" dur="1" fill="hold">
                                          <p:stCondLst>
                                            <p:cond delay="249"/>
                                          </p:stCondLst>
                                        </p:cTn>
                                        <p:tgtEl>
                                          <p:spTgt spid="65"/>
                                        </p:tgtEl>
                                        <p:attrNameLst>
                                          <p:attrName>style.visibility</p:attrName>
                                        </p:attrNameLst>
                                      </p:cBhvr>
                                      <p:to>
                                        <p:strVal val="hidden"/>
                                      </p:to>
                                    </p:set>
                                  </p:childTnLst>
                                </p:cTn>
                              </p:par>
                              <p:par>
                                <p:cTn id="131" presetID="10" presetClass="exit" presetSubtype="0" fill="hold" nodeType="withEffect">
                                  <p:stCondLst>
                                    <p:cond delay="2100"/>
                                  </p:stCondLst>
                                  <p:childTnLst>
                                    <p:animEffect transition="out" filter="fade">
                                      <p:cBhvr>
                                        <p:cTn id="132" dur="250"/>
                                        <p:tgtEl>
                                          <p:spTgt spid="68"/>
                                        </p:tgtEl>
                                      </p:cBhvr>
                                    </p:animEffect>
                                    <p:set>
                                      <p:cBhvr>
                                        <p:cTn id="133" dur="1" fill="hold">
                                          <p:stCondLst>
                                            <p:cond delay="249"/>
                                          </p:stCondLst>
                                        </p:cTn>
                                        <p:tgtEl>
                                          <p:spTgt spid="68"/>
                                        </p:tgtEl>
                                        <p:attrNameLst>
                                          <p:attrName>style.visibility</p:attrName>
                                        </p:attrNameLst>
                                      </p:cBhvr>
                                      <p:to>
                                        <p:strVal val="hidden"/>
                                      </p:to>
                                    </p:set>
                                  </p:childTnLst>
                                </p:cTn>
                              </p:par>
                              <p:par>
                                <p:cTn id="134" presetID="10" presetClass="exit" presetSubtype="0" fill="hold" nodeType="withEffect">
                                  <p:stCondLst>
                                    <p:cond delay="2100"/>
                                  </p:stCondLst>
                                  <p:childTnLst>
                                    <p:animEffect transition="out" filter="fade">
                                      <p:cBhvr>
                                        <p:cTn id="135" dur="250"/>
                                        <p:tgtEl>
                                          <p:spTgt spid="74"/>
                                        </p:tgtEl>
                                      </p:cBhvr>
                                    </p:animEffect>
                                    <p:set>
                                      <p:cBhvr>
                                        <p:cTn id="136" dur="1" fill="hold">
                                          <p:stCondLst>
                                            <p:cond delay="249"/>
                                          </p:stCondLst>
                                        </p:cTn>
                                        <p:tgtEl>
                                          <p:spTgt spid="74"/>
                                        </p:tgtEl>
                                        <p:attrNameLst>
                                          <p:attrName>style.visibility</p:attrName>
                                        </p:attrNameLst>
                                      </p:cBhvr>
                                      <p:to>
                                        <p:strVal val="hidden"/>
                                      </p:to>
                                    </p:set>
                                  </p:childTnLst>
                                </p:cTn>
                              </p:par>
                              <p:par>
                                <p:cTn id="137" presetID="10" presetClass="exit" presetSubtype="0" fill="hold" nodeType="withEffect">
                                  <p:stCondLst>
                                    <p:cond delay="2100"/>
                                  </p:stCondLst>
                                  <p:childTnLst>
                                    <p:animEffect transition="out" filter="fade">
                                      <p:cBhvr>
                                        <p:cTn id="138" dur="250"/>
                                        <p:tgtEl>
                                          <p:spTgt spid="71"/>
                                        </p:tgtEl>
                                      </p:cBhvr>
                                    </p:animEffect>
                                    <p:set>
                                      <p:cBhvr>
                                        <p:cTn id="139" dur="1" fill="hold">
                                          <p:stCondLst>
                                            <p:cond delay="249"/>
                                          </p:stCondLst>
                                        </p:cTn>
                                        <p:tgtEl>
                                          <p:spTgt spid="71"/>
                                        </p:tgtEl>
                                        <p:attrNameLst>
                                          <p:attrName>style.visibility</p:attrName>
                                        </p:attrNameLst>
                                      </p:cBhvr>
                                      <p:to>
                                        <p:strVal val="hidden"/>
                                      </p:to>
                                    </p:set>
                                  </p:childTnLst>
                                </p:cTn>
                              </p:par>
                              <p:par>
                                <p:cTn id="140" presetID="10" presetClass="exit" presetSubtype="0" fill="hold" nodeType="withEffect">
                                  <p:stCondLst>
                                    <p:cond delay="2100"/>
                                  </p:stCondLst>
                                  <p:childTnLst>
                                    <p:animEffect transition="out" filter="fade">
                                      <p:cBhvr>
                                        <p:cTn id="141" dur="250"/>
                                        <p:tgtEl>
                                          <p:spTgt spid="80"/>
                                        </p:tgtEl>
                                      </p:cBhvr>
                                    </p:animEffect>
                                    <p:set>
                                      <p:cBhvr>
                                        <p:cTn id="142" dur="1" fill="hold">
                                          <p:stCondLst>
                                            <p:cond delay="249"/>
                                          </p:stCondLst>
                                        </p:cTn>
                                        <p:tgtEl>
                                          <p:spTgt spid="80"/>
                                        </p:tgtEl>
                                        <p:attrNameLst>
                                          <p:attrName>style.visibility</p:attrName>
                                        </p:attrNameLst>
                                      </p:cBhvr>
                                      <p:to>
                                        <p:strVal val="hidden"/>
                                      </p:to>
                                    </p:set>
                                  </p:childTnLst>
                                </p:cTn>
                              </p:par>
                              <p:par>
                                <p:cTn id="143" presetID="10" presetClass="exit" presetSubtype="0" fill="hold" nodeType="withEffect">
                                  <p:stCondLst>
                                    <p:cond delay="2100"/>
                                  </p:stCondLst>
                                  <p:childTnLst>
                                    <p:animEffect transition="out" filter="fade">
                                      <p:cBhvr>
                                        <p:cTn id="144" dur="250"/>
                                        <p:tgtEl>
                                          <p:spTgt spid="83"/>
                                        </p:tgtEl>
                                      </p:cBhvr>
                                    </p:animEffect>
                                    <p:set>
                                      <p:cBhvr>
                                        <p:cTn id="145" dur="1" fill="hold">
                                          <p:stCondLst>
                                            <p:cond delay="249"/>
                                          </p:stCondLst>
                                        </p:cTn>
                                        <p:tgtEl>
                                          <p:spTgt spid="83"/>
                                        </p:tgtEl>
                                        <p:attrNameLst>
                                          <p:attrName>style.visibility</p:attrName>
                                        </p:attrNameLst>
                                      </p:cBhvr>
                                      <p:to>
                                        <p:strVal val="hidden"/>
                                      </p:to>
                                    </p:set>
                                  </p:childTnLst>
                                </p:cTn>
                              </p:par>
                              <p:par>
                                <p:cTn id="146" presetID="10" presetClass="exit" presetSubtype="0" fill="hold" nodeType="withEffect">
                                  <p:stCondLst>
                                    <p:cond delay="2100"/>
                                  </p:stCondLst>
                                  <p:childTnLst>
                                    <p:animEffect transition="out" filter="fade">
                                      <p:cBhvr>
                                        <p:cTn id="147" dur="250"/>
                                        <p:tgtEl>
                                          <p:spTgt spid="77"/>
                                        </p:tgtEl>
                                      </p:cBhvr>
                                    </p:animEffect>
                                    <p:set>
                                      <p:cBhvr>
                                        <p:cTn id="148" dur="1" fill="hold">
                                          <p:stCondLst>
                                            <p:cond delay="249"/>
                                          </p:stCondLst>
                                        </p:cTn>
                                        <p:tgtEl>
                                          <p:spTgt spid="77"/>
                                        </p:tgtEl>
                                        <p:attrNameLst>
                                          <p:attrName>style.visibility</p:attrName>
                                        </p:attrNameLst>
                                      </p:cBhvr>
                                      <p:to>
                                        <p:strVal val="hidden"/>
                                      </p:to>
                                    </p:set>
                                  </p:childTnLst>
                                </p:cTn>
                              </p:par>
                              <p:par>
                                <p:cTn id="149" presetID="10" presetClass="entr" presetSubtype="0" fill="hold" grpId="0" nodeType="withEffect">
                                  <p:stCondLst>
                                    <p:cond delay="2800"/>
                                  </p:stCondLst>
                                  <p:childTnLst>
                                    <p:set>
                                      <p:cBhvr>
                                        <p:cTn id="150" dur="1" fill="hold">
                                          <p:stCondLst>
                                            <p:cond delay="0"/>
                                          </p:stCondLst>
                                        </p:cTn>
                                        <p:tgtEl>
                                          <p:spTgt spid="19"/>
                                        </p:tgtEl>
                                        <p:attrNameLst>
                                          <p:attrName>style.visibility</p:attrName>
                                        </p:attrNameLst>
                                      </p:cBhvr>
                                      <p:to>
                                        <p:strVal val="visible"/>
                                      </p:to>
                                    </p:set>
                                    <p:animEffect transition="in" filter="fade">
                                      <p:cBhvr>
                                        <p:cTn id="151" dur="250"/>
                                        <p:tgtEl>
                                          <p:spTgt spid="19"/>
                                        </p:tgtEl>
                                      </p:cBhvr>
                                    </p:animEffect>
                                  </p:childTnLst>
                                </p:cTn>
                              </p:par>
                              <p:par>
                                <p:cTn id="152" presetID="10" presetClass="entr" presetSubtype="0" fill="hold" grpId="0" nodeType="withEffect">
                                  <p:stCondLst>
                                    <p:cond delay="2800"/>
                                  </p:stCondLst>
                                  <p:childTnLst>
                                    <p:set>
                                      <p:cBhvr>
                                        <p:cTn id="153" dur="1" fill="hold">
                                          <p:stCondLst>
                                            <p:cond delay="0"/>
                                          </p:stCondLst>
                                        </p:cTn>
                                        <p:tgtEl>
                                          <p:spTgt spid="18"/>
                                        </p:tgtEl>
                                        <p:attrNameLst>
                                          <p:attrName>style.visibility</p:attrName>
                                        </p:attrNameLst>
                                      </p:cBhvr>
                                      <p:to>
                                        <p:strVal val="visible"/>
                                      </p:to>
                                    </p:set>
                                    <p:animEffect transition="in" filter="fade">
                                      <p:cBhvr>
                                        <p:cTn id="154" dur="250"/>
                                        <p:tgtEl>
                                          <p:spTgt spid="18"/>
                                        </p:tgtEl>
                                      </p:cBhvr>
                                    </p:animEffect>
                                  </p:childTnLst>
                                </p:cTn>
                              </p:par>
                              <p:par>
                                <p:cTn id="155" presetID="10" presetClass="entr" presetSubtype="0" fill="hold" grpId="0" nodeType="withEffect">
                                  <p:stCondLst>
                                    <p:cond delay="2800"/>
                                  </p:stCondLst>
                                  <p:childTnLst>
                                    <p:set>
                                      <p:cBhvr>
                                        <p:cTn id="156" dur="1" fill="hold">
                                          <p:stCondLst>
                                            <p:cond delay="0"/>
                                          </p:stCondLst>
                                        </p:cTn>
                                        <p:tgtEl>
                                          <p:spTgt spid="14"/>
                                        </p:tgtEl>
                                        <p:attrNameLst>
                                          <p:attrName>style.visibility</p:attrName>
                                        </p:attrNameLst>
                                      </p:cBhvr>
                                      <p:to>
                                        <p:strVal val="visible"/>
                                      </p:to>
                                    </p:set>
                                    <p:animEffect transition="in" filter="fade">
                                      <p:cBhvr>
                                        <p:cTn id="157" dur="250"/>
                                        <p:tgtEl>
                                          <p:spTgt spid="14"/>
                                        </p:tgtEl>
                                      </p:cBhvr>
                                    </p:animEffect>
                                  </p:childTnLst>
                                </p:cTn>
                              </p:par>
                              <p:par>
                                <p:cTn id="158" presetID="10" presetClass="entr" presetSubtype="0" fill="hold" grpId="0" nodeType="withEffect">
                                  <p:stCondLst>
                                    <p:cond delay="2800"/>
                                  </p:stCondLst>
                                  <p:childTnLst>
                                    <p:set>
                                      <p:cBhvr>
                                        <p:cTn id="159" dur="1" fill="hold">
                                          <p:stCondLst>
                                            <p:cond delay="0"/>
                                          </p:stCondLst>
                                        </p:cTn>
                                        <p:tgtEl>
                                          <p:spTgt spid="17"/>
                                        </p:tgtEl>
                                        <p:attrNameLst>
                                          <p:attrName>style.visibility</p:attrName>
                                        </p:attrNameLst>
                                      </p:cBhvr>
                                      <p:to>
                                        <p:strVal val="visible"/>
                                      </p:to>
                                    </p:set>
                                    <p:animEffect transition="in" filter="fade">
                                      <p:cBhvr>
                                        <p:cTn id="160" dur="250"/>
                                        <p:tgtEl>
                                          <p:spTgt spid="17"/>
                                        </p:tgtEl>
                                      </p:cBhvr>
                                    </p:animEffect>
                                  </p:childTnLst>
                                </p:cTn>
                              </p:par>
                              <p:par>
                                <p:cTn id="161" presetID="10" presetClass="entr" presetSubtype="0" fill="hold" grpId="0" nodeType="withEffect">
                                  <p:stCondLst>
                                    <p:cond delay="2800"/>
                                  </p:stCondLst>
                                  <p:childTnLst>
                                    <p:set>
                                      <p:cBhvr>
                                        <p:cTn id="162" dur="1" fill="hold">
                                          <p:stCondLst>
                                            <p:cond delay="0"/>
                                          </p:stCondLst>
                                        </p:cTn>
                                        <p:tgtEl>
                                          <p:spTgt spid="15"/>
                                        </p:tgtEl>
                                        <p:attrNameLst>
                                          <p:attrName>style.visibility</p:attrName>
                                        </p:attrNameLst>
                                      </p:cBhvr>
                                      <p:to>
                                        <p:strVal val="visible"/>
                                      </p:to>
                                    </p:set>
                                    <p:animEffect transition="in" filter="fade">
                                      <p:cBhvr>
                                        <p:cTn id="163" dur="250"/>
                                        <p:tgtEl>
                                          <p:spTgt spid="15"/>
                                        </p:tgtEl>
                                      </p:cBhvr>
                                    </p:animEffect>
                                  </p:childTnLst>
                                </p:cTn>
                              </p:par>
                              <p:par>
                                <p:cTn id="164" presetID="10" presetClass="entr" presetSubtype="0" fill="hold" grpId="0" nodeType="withEffect">
                                  <p:stCondLst>
                                    <p:cond delay="2800"/>
                                  </p:stCondLst>
                                  <p:childTnLst>
                                    <p:set>
                                      <p:cBhvr>
                                        <p:cTn id="165" dur="1" fill="hold">
                                          <p:stCondLst>
                                            <p:cond delay="0"/>
                                          </p:stCondLst>
                                        </p:cTn>
                                        <p:tgtEl>
                                          <p:spTgt spid="12"/>
                                        </p:tgtEl>
                                        <p:attrNameLst>
                                          <p:attrName>style.visibility</p:attrName>
                                        </p:attrNameLst>
                                      </p:cBhvr>
                                      <p:to>
                                        <p:strVal val="visible"/>
                                      </p:to>
                                    </p:set>
                                    <p:animEffect transition="in" filter="fade">
                                      <p:cBhvr>
                                        <p:cTn id="166" dur="250"/>
                                        <p:tgtEl>
                                          <p:spTgt spid="12"/>
                                        </p:tgtEl>
                                      </p:cBhvr>
                                    </p:animEffect>
                                  </p:childTnLst>
                                </p:cTn>
                              </p:par>
                              <p:par>
                                <p:cTn id="167" presetID="10" presetClass="entr" presetSubtype="0" fill="hold" grpId="0" nodeType="withEffect">
                                  <p:stCondLst>
                                    <p:cond delay="2800"/>
                                  </p:stCondLst>
                                  <p:childTnLst>
                                    <p:set>
                                      <p:cBhvr>
                                        <p:cTn id="168" dur="1" fill="hold">
                                          <p:stCondLst>
                                            <p:cond delay="0"/>
                                          </p:stCondLst>
                                        </p:cTn>
                                        <p:tgtEl>
                                          <p:spTgt spid="16"/>
                                        </p:tgtEl>
                                        <p:attrNameLst>
                                          <p:attrName>style.visibility</p:attrName>
                                        </p:attrNameLst>
                                      </p:cBhvr>
                                      <p:to>
                                        <p:strVal val="visible"/>
                                      </p:to>
                                    </p:set>
                                    <p:animEffect transition="in" filter="fade">
                                      <p:cBhvr>
                                        <p:cTn id="169" dur="250"/>
                                        <p:tgtEl>
                                          <p:spTgt spid="16"/>
                                        </p:tgtEl>
                                      </p:cBhvr>
                                    </p:animEffect>
                                  </p:childTnLst>
                                </p:cTn>
                              </p:par>
                              <p:par>
                                <p:cTn id="170" presetID="10" presetClass="entr" presetSubtype="0" fill="hold" grpId="0" nodeType="withEffect">
                                  <p:stCondLst>
                                    <p:cond delay="2800"/>
                                  </p:stCondLst>
                                  <p:childTnLst>
                                    <p:set>
                                      <p:cBhvr>
                                        <p:cTn id="171" dur="1" fill="hold">
                                          <p:stCondLst>
                                            <p:cond delay="0"/>
                                          </p:stCondLst>
                                        </p:cTn>
                                        <p:tgtEl>
                                          <p:spTgt spid="11"/>
                                        </p:tgtEl>
                                        <p:attrNameLst>
                                          <p:attrName>style.visibility</p:attrName>
                                        </p:attrNameLst>
                                      </p:cBhvr>
                                      <p:to>
                                        <p:strVal val="visible"/>
                                      </p:to>
                                    </p:set>
                                    <p:animEffect transition="in" filter="fade">
                                      <p:cBhvr>
                                        <p:cTn id="172" dur="250"/>
                                        <p:tgtEl>
                                          <p:spTgt spid="11"/>
                                        </p:tgtEl>
                                      </p:cBhvr>
                                    </p:animEffect>
                                  </p:childTnLst>
                                </p:cTn>
                              </p:par>
                              <p:par>
                                <p:cTn id="173" presetID="10" presetClass="entr" presetSubtype="0" fill="hold" grpId="0" nodeType="withEffect">
                                  <p:stCondLst>
                                    <p:cond delay="2800"/>
                                  </p:stCondLst>
                                  <p:childTnLst>
                                    <p:set>
                                      <p:cBhvr>
                                        <p:cTn id="174" dur="1" fill="hold">
                                          <p:stCondLst>
                                            <p:cond delay="0"/>
                                          </p:stCondLst>
                                        </p:cTn>
                                        <p:tgtEl>
                                          <p:spTgt spid="10"/>
                                        </p:tgtEl>
                                        <p:attrNameLst>
                                          <p:attrName>style.visibility</p:attrName>
                                        </p:attrNameLst>
                                      </p:cBhvr>
                                      <p:to>
                                        <p:strVal val="visible"/>
                                      </p:to>
                                    </p:set>
                                    <p:animEffect transition="in" filter="fade">
                                      <p:cBhvr>
                                        <p:cTn id="175" dur="250"/>
                                        <p:tgtEl>
                                          <p:spTgt spid="10"/>
                                        </p:tgtEl>
                                      </p:cBhvr>
                                    </p:animEffect>
                                  </p:childTnLst>
                                </p:cTn>
                              </p:par>
                              <p:par>
                                <p:cTn id="176" presetID="10" presetClass="entr" presetSubtype="0" fill="hold" grpId="0" nodeType="withEffect">
                                  <p:stCondLst>
                                    <p:cond delay="2800"/>
                                  </p:stCondLst>
                                  <p:childTnLst>
                                    <p:set>
                                      <p:cBhvr>
                                        <p:cTn id="177" dur="1" fill="hold">
                                          <p:stCondLst>
                                            <p:cond delay="0"/>
                                          </p:stCondLst>
                                        </p:cTn>
                                        <p:tgtEl>
                                          <p:spTgt spid="13"/>
                                        </p:tgtEl>
                                        <p:attrNameLst>
                                          <p:attrName>style.visibility</p:attrName>
                                        </p:attrNameLst>
                                      </p:cBhvr>
                                      <p:to>
                                        <p:strVal val="visible"/>
                                      </p:to>
                                    </p:set>
                                    <p:animEffect transition="in" filter="fade">
                                      <p:cBhvr>
                                        <p:cTn id="178" dur="250"/>
                                        <p:tgtEl>
                                          <p:spTgt spid="13"/>
                                        </p:tgtEl>
                                      </p:cBhvr>
                                    </p:animEffect>
                                  </p:childTnLst>
                                </p:cTn>
                              </p:par>
                              <p:par>
                                <p:cTn id="179" presetID="10" presetClass="exit" presetSubtype="0" fill="hold" grpId="1" nodeType="withEffect">
                                  <p:stCondLst>
                                    <p:cond delay="2800"/>
                                  </p:stCondLst>
                                  <p:childTnLst>
                                    <p:animEffect transition="out" filter="fade">
                                      <p:cBhvr>
                                        <p:cTn id="180" dur="250"/>
                                        <p:tgtEl>
                                          <p:spTgt spid="27"/>
                                        </p:tgtEl>
                                      </p:cBhvr>
                                    </p:animEffect>
                                    <p:set>
                                      <p:cBhvr>
                                        <p:cTn id="181" dur="1" fill="hold">
                                          <p:stCondLst>
                                            <p:cond delay="249"/>
                                          </p:stCondLst>
                                        </p:cTn>
                                        <p:tgtEl>
                                          <p:spTgt spid="27"/>
                                        </p:tgtEl>
                                        <p:attrNameLst>
                                          <p:attrName>style.visibility</p:attrName>
                                        </p:attrNameLst>
                                      </p:cBhvr>
                                      <p:to>
                                        <p:strVal val="hidden"/>
                                      </p:to>
                                    </p:set>
                                  </p:childTnLst>
                                </p:cTn>
                              </p:par>
                              <p:par>
                                <p:cTn id="182" presetID="10" presetClass="exit" presetSubtype="0" fill="hold" grpId="1" nodeType="withEffect">
                                  <p:stCondLst>
                                    <p:cond delay="2800"/>
                                  </p:stCondLst>
                                  <p:childTnLst>
                                    <p:animEffect transition="out" filter="fade">
                                      <p:cBhvr>
                                        <p:cTn id="183" dur="250"/>
                                        <p:tgtEl>
                                          <p:spTgt spid="23"/>
                                        </p:tgtEl>
                                      </p:cBhvr>
                                    </p:animEffect>
                                    <p:set>
                                      <p:cBhvr>
                                        <p:cTn id="184" dur="1" fill="hold">
                                          <p:stCondLst>
                                            <p:cond delay="249"/>
                                          </p:stCondLst>
                                        </p:cTn>
                                        <p:tgtEl>
                                          <p:spTgt spid="23"/>
                                        </p:tgtEl>
                                        <p:attrNameLst>
                                          <p:attrName>style.visibility</p:attrName>
                                        </p:attrNameLst>
                                      </p:cBhvr>
                                      <p:to>
                                        <p:strVal val="hidden"/>
                                      </p:to>
                                    </p:set>
                                  </p:childTnLst>
                                </p:cTn>
                              </p:par>
                              <p:par>
                                <p:cTn id="185" presetID="10" presetClass="exit" presetSubtype="0" fill="hold" grpId="1" nodeType="withEffect">
                                  <p:stCondLst>
                                    <p:cond delay="2800"/>
                                  </p:stCondLst>
                                  <p:childTnLst>
                                    <p:animEffect transition="out" filter="fade">
                                      <p:cBhvr>
                                        <p:cTn id="186" dur="250"/>
                                        <p:tgtEl>
                                          <p:spTgt spid="21"/>
                                        </p:tgtEl>
                                      </p:cBhvr>
                                    </p:animEffect>
                                    <p:set>
                                      <p:cBhvr>
                                        <p:cTn id="187" dur="1" fill="hold">
                                          <p:stCondLst>
                                            <p:cond delay="249"/>
                                          </p:stCondLst>
                                        </p:cTn>
                                        <p:tgtEl>
                                          <p:spTgt spid="21"/>
                                        </p:tgtEl>
                                        <p:attrNameLst>
                                          <p:attrName>style.visibility</p:attrName>
                                        </p:attrNameLst>
                                      </p:cBhvr>
                                      <p:to>
                                        <p:strVal val="hidden"/>
                                      </p:to>
                                    </p:set>
                                  </p:childTnLst>
                                </p:cTn>
                              </p:par>
                              <p:par>
                                <p:cTn id="188" presetID="10" presetClass="exit" presetSubtype="0" fill="hold" grpId="1" nodeType="withEffect">
                                  <p:stCondLst>
                                    <p:cond delay="2800"/>
                                  </p:stCondLst>
                                  <p:childTnLst>
                                    <p:animEffect transition="out" filter="fade">
                                      <p:cBhvr>
                                        <p:cTn id="189" dur="250"/>
                                        <p:tgtEl>
                                          <p:spTgt spid="47"/>
                                        </p:tgtEl>
                                      </p:cBhvr>
                                    </p:animEffect>
                                    <p:set>
                                      <p:cBhvr>
                                        <p:cTn id="190" dur="1" fill="hold">
                                          <p:stCondLst>
                                            <p:cond delay="249"/>
                                          </p:stCondLst>
                                        </p:cTn>
                                        <p:tgtEl>
                                          <p:spTgt spid="47"/>
                                        </p:tgtEl>
                                        <p:attrNameLst>
                                          <p:attrName>style.visibility</p:attrName>
                                        </p:attrNameLst>
                                      </p:cBhvr>
                                      <p:to>
                                        <p:strVal val="hidden"/>
                                      </p:to>
                                    </p:set>
                                  </p:childTnLst>
                                </p:cTn>
                              </p:par>
                              <p:par>
                                <p:cTn id="191" presetID="10" presetClass="exit" presetSubtype="0" fill="hold" grpId="1" nodeType="withEffect">
                                  <p:stCondLst>
                                    <p:cond delay="2800"/>
                                  </p:stCondLst>
                                  <p:childTnLst>
                                    <p:animEffect transition="out" filter="fade">
                                      <p:cBhvr>
                                        <p:cTn id="192" dur="250"/>
                                        <p:tgtEl>
                                          <p:spTgt spid="45"/>
                                        </p:tgtEl>
                                      </p:cBhvr>
                                    </p:animEffect>
                                    <p:set>
                                      <p:cBhvr>
                                        <p:cTn id="193" dur="1" fill="hold">
                                          <p:stCondLst>
                                            <p:cond delay="249"/>
                                          </p:stCondLst>
                                        </p:cTn>
                                        <p:tgtEl>
                                          <p:spTgt spid="45"/>
                                        </p:tgtEl>
                                        <p:attrNameLst>
                                          <p:attrName>style.visibility</p:attrName>
                                        </p:attrNameLst>
                                      </p:cBhvr>
                                      <p:to>
                                        <p:strVal val="hidden"/>
                                      </p:to>
                                    </p:set>
                                  </p:childTnLst>
                                </p:cTn>
                              </p:par>
                              <p:par>
                                <p:cTn id="194" presetID="10" presetClass="exit" presetSubtype="0" fill="hold" grpId="1" nodeType="withEffect">
                                  <p:stCondLst>
                                    <p:cond delay="2800"/>
                                  </p:stCondLst>
                                  <p:childTnLst>
                                    <p:animEffect transition="out" filter="fade">
                                      <p:cBhvr>
                                        <p:cTn id="195" dur="250"/>
                                        <p:tgtEl>
                                          <p:spTgt spid="43"/>
                                        </p:tgtEl>
                                      </p:cBhvr>
                                    </p:animEffect>
                                    <p:set>
                                      <p:cBhvr>
                                        <p:cTn id="196" dur="1" fill="hold">
                                          <p:stCondLst>
                                            <p:cond delay="249"/>
                                          </p:stCondLst>
                                        </p:cTn>
                                        <p:tgtEl>
                                          <p:spTgt spid="43"/>
                                        </p:tgtEl>
                                        <p:attrNameLst>
                                          <p:attrName>style.visibility</p:attrName>
                                        </p:attrNameLst>
                                      </p:cBhvr>
                                      <p:to>
                                        <p:strVal val="hidden"/>
                                      </p:to>
                                    </p:set>
                                  </p:childTnLst>
                                </p:cTn>
                              </p:par>
                              <p:par>
                                <p:cTn id="197" presetID="10" presetClass="exit" presetSubtype="0" fill="hold" grpId="1" nodeType="withEffect">
                                  <p:stCondLst>
                                    <p:cond delay="2800"/>
                                  </p:stCondLst>
                                  <p:childTnLst>
                                    <p:animEffect transition="out" filter="fade">
                                      <p:cBhvr>
                                        <p:cTn id="198" dur="250"/>
                                        <p:tgtEl>
                                          <p:spTgt spid="25"/>
                                        </p:tgtEl>
                                      </p:cBhvr>
                                    </p:animEffect>
                                    <p:set>
                                      <p:cBhvr>
                                        <p:cTn id="199" dur="1" fill="hold">
                                          <p:stCondLst>
                                            <p:cond delay="249"/>
                                          </p:stCondLst>
                                        </p:cTn>
                                        <p:tgtEl>
                                          <p:spTgt spid="25"/>
                                        </p:tgtEl>
                                        <p:attrNameLst>
                                          <p:attrName>style.visibility</p:attrName>
                                        </p:attrNameLst>
                                      </p:cBhvr>
                                      <p:to>
                                        <p:strVal val="hidden"/>
                                      </p:to>
                                    </p:set>
                                  </p:childTnLst>
                                </p:cTn>
                              </p:par>
                              <p:par>
                                <p:cTn id="200" presetID="10" presetClass="exit" presetSubtype="0" fill="hold" grpId="1" nodeType="withEffect">
                                  <p:stCondLst>
                                    <p:cond delay="2800"/>
                                  </p:stCondLst>
                                  <p:childTnLst>
                                    <p:animEffect transition="out" filter="fade">
                                      <p:cBhvr>
                                        <p:cTn id="201" dur="250"/>
                                        <p:tgtEl>
                                          <p:spTgt spid="29"/>
                                        </p:tgtEl>
                                      </p:cBhvr>
                                    </p:animEffect>
                                    <p:set>
                                      <p:cBhvr>
                                        <p:cTn id="202" dur="1" fill="hold">
                                          <p:stCondLst>
                                            <p:cond delay="249"/>
                                          </p:stCondLst>
                                        </p:cTn>
                                        <p:tgtEl>
                                          <p:spTgt spid="29"/>
                                        </p:tgtEl>
                                        <p:attrNameLst>
                                          <p:attrName>style.visibility</p:attrName>
                                        </p:attrNameLst>
                                      </p:cBhvr>
                                      <p:to>
                                        <p:strVal val="hidden"/>
                                      </p:to>
                                    </p:set>
                                  </p:childTnLst>
                                </p:cTn>
                              </p:par>
                              <p:par>
                                <p:cTn id="203" presetID="10" presetClass="exit" presetSubtype="0" fill="hold" grpId="1" nodeType="withEffect">
                                  <p:stCondLst>
                                    <p:cond delay="2800"/>
                                  </p:stCondLst>
                                  <p:childTnLst>
                                    <p:animEffect transition="out" filter="fade">
                                      <p:cBhvr>
                                        <p:cTn id="204" dur="250"/>
                                        <p:tgtEl>
                                          <p:spTgt spid="33"/>
                                        </p:tgtEl>
                                      </p:cBhvr>
                                    </p:animEffect>
                                    <p:set>
                                      <p:cBhvr>
                                        <p:cTn id="205" dur="1" fill="hold">
                                          <p:stCondLst>
                                            <p:cond delay="249"/>
                                          </p:stCondLst>
                                        </p:cTn>
                                        <p:tgtEl>
                                          <p:spTgt spid="33"/>
                                        </p:tgtEl>
                                        <p:attrNameLst>
                                          <p:attrName>style.visibility</p:attrName>
                                        </p:attrNameLst>
                                      </p:cBhvr>
                                      <p:to>
                                        <p:strVal val="hidden"/>
                                      </p:to>
                                    </p:set>
                                  </p:childTnLst>
                                </p:cTn>
                              </p:par>
                              <p:par>
                                <p:cTn id="206" presetID="10" presetClass="exit" presetSubtype="0" fill="hold" grpId="1" nodeType="withEffect">
                                  <p:stCondLst>
                                    <p:cond delay="2800"/>
                                  </p:stCondLst>
                                  <p:childTnLst>
                                    <p:animEffect transition="out" filter="fade">
                                      <p:cBhvr>
                                        <p:cTn id="207" dur="250"/>
                                        <p:tgtEl>
                                          <p:spTgt spid="31"/>
                                        </p:tgtEl>
                                      </p:cBhvr>
                                    </p:animEffect>
                                    <p:set>
                                      <p:cBhvr>
                                        <p:cTn id="208" dur="1" fill="hold">
                                          <p:stCondLst>
                                            <p:cond delay="249"/>
                                          </p:stCondLst>
                                        </p:cTn>
                                        <p:tgtEl>
                                          <p:spTgt spid="31"/>
                                        </p:tgtEl>
                                        <p:attrNameLst>
                                          <p:attrName>style.visibility</p:attrName>
                                        </p:attrNameLst>
                                      </p:cBhvr>
                                      <p:to>
                                        <p:strVal val="hidden"/>
                                      </p:to>
                                    </p:set>
                                  </p:childTnLst>
                                </p:cTn>
                              </p:par>
                              <p:par>
                                <p:cTn id="209" presetID="10" presetClass="entr" presetSubtype="0" fill="hold" nodeType="withEffect">
                                  <p:stCondLst>
                                    <p:cond delay="3500"/>
                                  </p:stCondLst>
                                  <p:childTnLst>
                                    <p:set>
                                      <p:cBhvr>
                                        <p:cTn id="210" dur="1" fill="hold">
                                          <p:stCondLst>
                                            <p:cond delay="0"/>
                                          </p:stCondLst>
                                        </p:cTn>
                                        <p:tgtEl>
                                          <p:spTgt spid="95"/>
                                        </p:tgtEl>
                                        <p:attrNameLst>
                                          <p:attrName>style.visibility</p:attrName>
                                        </p:attrNameLst>
                                      </p:cBhvr>
                                      <p:to>
                                        <p:strVal val="visible"/>
                                      </p:to>
                                    </p:set>
                                    <p:animEffect transition="in" filter="fade">
                                      <p:cBhvr>
                                        <p:cTn id="211" dur="250"/>
                                        <p:tgtEl>
                                          <p:spTgt spid="95"/>
                                        </p:tgtEl>
                                      </p:cBhvr>
                                    </p:animEffect>
                                  </p:childTnLst>
                                </p:cTn>
                              </p:par>
                              <p:par>
                                <p:cTn id="212" presetID="10" presetClass="entr" presetSubtype="0" fill="hold" nodeType="withEffect">
                                  <p:stCondLst>
                                    <p:cond delay="3500"/>
                                  </p:stCondLst>
                                  <p:childTnLst>
                                    <p:set>
                                      <p:cBhvr>
                                        <p:cTn id="213" dur="1" fill="hold">
                                          <p:stCondLst>
                                            <p:cond delay="0"/>
                                          </p:stCondLst>
                                        </p:cTn>
                                        <p:tgtEl>
                                          <p:spTgt spid="86"/>
                                        </p:tgtEl>
                                        <p:attrNameLst>
                                          <p:attrName>style.visibility</p:attrName>
                                        </p:attrNameLst>
                                      </p:cBhvr>
                                      <p:to>
                                        <p:strVal val="visible"/>
                                      </p:to>
                                    </p:set>
                                    <p:animEffect transition="in" filter="fade">
                                      <p:cBhvr>
                                        <p:cTn id="214" dur="250"/>
                                        <p:tgtEl>
                                          <p:spTgt spid="86"/>
                                        </p:tgtEl>
                                      </p:cBhvr>
                                    </p:animEffect>
                                  </p:childTnLst>
                                </p:cTn>
                              </p:par>
                              <p:par>
                                <p:cTn id="215" presetID="10" presetClass="entr" presetSubtype="0" fill="hold" nodeType="withEffect">
                                  <p:stCondLst>
                                    <p:cond delay="3500"/>
                                  </p:stCondLst>
                                  <p:childTnLst>
                                    <p:set>
                                      <p:cBhvr>
                                        <p:cTn id="216" dur="1" fill="hold">
                                          <p:stCondLst>
                                            <p:cond delay="0"/>
                                          </p:stCondLst>
                                        </p:cTn>
                                        <p:tgtEl>
                                          <p:spTgt spid="92"/>
                                        </p:tgtEl>
                                        <p:attrNameLst>
                                          <p:attrName>style.visibility</p:attrName>
                                        </p:attrNameLst>
                                      </p:cBhvr>
                                      <p:to>
                                        <p:strVal val="visible"/>
                                      </p:to>
                                    </p:set>
                                    <p:animEffect transition="in" filter="fade">
                                      <p:cBhvr>
                                        <p:cTn id="217" dur="250"/>
                                        <p:tgtEl>
                                          <p:spTgt spid="92"/>
                                        </p:tgtEl>
                                      </p:cBhvr>
                                    </p:animEffect>
                                  </p:childTnLst>
                                </p:cTn>
                              </p:par>
                              <p:par>
                                <p:cTn id="218" presetID="10" presetClass="entr" presetSubtype="0" fill="hold" nodeType="withEffect">
                                  <p:stCondLst>
                                    <p:cond delay="3500"/>
                                  </p:stCondLst>
                                  <p:childTnLst>
                                    <p:set>
                                      <p:cBhvr>
                                        <p:cTn id="219" dur="1" fill="hold">
                                          <p:stCondLst>
                                            <p:cond delay="0"/>
                                          </p:stCondLst>
                                        </p:cTn>
                                        <p:tgtEl>
                                          <p:spTgt spid="89"/>
                                        </p:tgtEl>
                                        <p:attrNameLst>
                                          <p:attrName>style.visibility</p:attrName>
                                        </p:attrNameLst>
                                      </p:cBhvr>
                                      <p:to>
                                        <p:strVal val="visible"/>
                                      </p:to>
                                    </p:set>
                                    <p:animEffect transition="in" filter="fade">
                                      <p:cBhvr>
                                        <p:cTn id="220" dur="250"/>
                                        <p:tgtEl>
                                          <p:spTgt spid="89"/>
                                        </p:tgtEl>
                                      </p:cBhvr>
                                    </p:animEffect>
                                  </p:childTnLst>
                                </p:cTn>
                              </p:par>
                              <p:par>
                                <p:cTn id="221" presetID="42" presetClass="path" presetSubtype="0" decel="100000" fill="hold" nodeType="withEffect">
                                  <p:stCondLst>
                                    <p:cond delay="3800"/>
                                  </p:stCondLst>
                                  <p:childTnLst>
                                    <p:animMotion origin="layout" path="M 2.24662E-6 3.39991E-6 L -0.35563 -0.10236 " pathEditMode="relative" rAng="0" ptsTypes="AA">
                                      <p:cBhvr>
                                        <p:cTn id="222" dur="1000" fill="hold"/>
                                        <p:tgtEl>
                                          <p:spTgt spid="95"/>
                                        </p:tgtEl>
                                        <p:attrNameLst>
                                          <p:attrName>ppt_x</p:attrName>
                                          <p:attrName>ppt_y</p:attrName>
                                        </p:attrNameLst>
                                      </p:cBhvr>
                                      <p:rCtr x="-17833" y="-5039"/>
                                    </p:animMotion>
                                  </p:childTnLst>
                                </p:cTn>
                              </p:par>
                              <p:par>
                                <p:cTn id="223" presetID="42" presetClass="path" presetSubtype="0" decel="100000" fill="hold" nodeType="withEffect">
                                  <p:stCondLst>
                                    <p:cond delay="3800"/>
                                  </p:stCondLst>
                                  <p:childTnLst>
                                    <p:animMotion origin="layout" path="M -1.10288E-6 2.16523E-6 L -0.51711 -0.14389 " pathEditMode="relative" rAng="0" ptsTypes="AA">
                                      <p:cBhvr>
                                        <p:cTn id="224" dur="1000" fill="hold"/>
                                        <p:tgtEl>
                                          <p:spTgt spid="86"/>
                                        </p:tgtEl>
                                        <p:attrNameLst>
                                          <p:attrName>ppt_x</p:attrName>
                                          <p:attrName>ppt_y</p:attrName>
                                        </p:attrNameLst>
                                      </p:cBhvr>
                                      <p:rCtr x="-25938" y="-7217"/>
                                    </p:animMotion>
                                  </p:childTnLst>
                                </p:cTn>
                              </p:par>
                              <p:par>
                                <p:cTn id="225" presetID="42" presetClass="path" presetSubtype="0" decel="100000" fill="hold" nodeType="withEffect">
                                  <p:stCondLst>
                                    <p:cond delay="3800"/>
                                  </p:stCondLst>
                                  <p:childTnLst>
                                    <p:animMotion origin="layout" path="M 4.56472E-6 2.601E-6 L -0.37784 -0.27622 " pathEditMode="relative" rAng="0" ptsTypes="AA">
                                      <p:cBhvr>
                                        <p:cTn id="226" dur="1000" fill="hold"/>
                                        <p:tgtEl>
                                          <p:spTgt spid="92"/>
                                        </p:tgtEl>
                                        <p:attrNameLst>
                                          <p:attrName>ppt_x</p:attrName>
                                          <p:attrName>ppt_y</p:attrName>
                                        </p:attrNameLst>
                                      </p:cBhvr>
                                      <p:rCtr x="-18866" y="-13618"/>
                                    </p:animMotion>
                                  </p:childTnLst>
                                </p:cTn>
                              </p:par>
                              <p:par>
                                <p:cTn id="227" presetID="42" presetClass="path" presetSubtype="0" decel="100000" fill="hold" nodeType="withEffect">
                                  <p:stCondLst>
                                    <p:cond delay="3800"/>
                                  </p:stCondLst>
                                  <p:childTnLst>
                                    <p:animMotion origin="layout" path="M 4.26091E-6 -4.63459E-6 L -0.53779 -0.25624 " pathEditMode="relative" rAng="0" ptsTypes="AA">
                                      <p:cBhvr>
                                        <p:cTn id="228" dur="1000" fill="hold"/>
                                        <p:tgtEl>
                                          <p:spTgt spid="89"/>
                                        </p:tgtEl>
                                        <p:attrNameLst>
                                          <p:attrName>ppt_x</p:attrName>
                                          <p:attrName>ppt_y</p:attrName>
                                        </p:attrNameLst>
                                      </p:cBhvr>
                                      <p:rCtr x="-26896" y="-12823"/>
                                    </p:animMotion>
                                  </p:childTnLst>
                                </p:cTn>
                              </p:par>
                              <p:par>
                                <p:cTn id="229" presetID="2" presetClass="entr" presetSubtype="8" decel="100000" fill="hold" grpId="0" nodeType="withEffect">
                                  <p:stCondLst>
                                    <p:cond delay="4800"/>
                                  </p:stCondLst>
                                  <p:childTnLst>
                                    <p:set>
                                      <p:cBhvr>
                                        <p:cTn id="230" dur="1" fill="hold">
                                          <p:stCondLst>
                                            <p:cond delay="0"/>
                                          </p:stCondLst>
                                        </p:cTn>
                                        <p:tgtEl>
                                          <p:spTgt spid="4"/>
                                        </p:tgtEl>
                                        <p:attrNameLst>
                                          <p:attrName>style.visibility</p:attrName>
                                        </p:attrNameLst>
                                      </p:cBhvr>
                                      <p:to>
                                        <p:strVal val="visible"/>
                                      </p:to>
                                    </p:set>
                                    <p:anim calcmode="lin" valueType="num">
                                      <p:cBhvr additive="base">
                                        <p:cTn id="231" dur="750" fill="hold"/>
                                        <p:tgtEl>
                                          <p:spTgt spid="4"/>
                                        </p:tgtEl>
                                        <p:attrNameLst>
                                          <p:attrName>ppt_x</p:attrName>
                                        </p:attrNameLst>
                                      </p:cBhvr>
                                      <p:tavLst>
                                        <p:tav tm="0">
                                          <p:val>
                                            <p:strVal val="0-#ppt_w/2"/>
                                          </p:val>
                                        </p:tav>
                                        <p:tav tm="100000">
                                          <p:val>
                                            <p:strVal val="#ppt_x"/>
                                          </p:val>
                                        </p:tav>
                                      </p:tavLst>
                                    </p:anim>
                                    <p:anim calcmode="lin" valueType="num">
                                      <p:cBhvr additive="base">
                                        <p:cTn id="232" dur="750" fill="hold"/>
                                        <p:tgtEl>
                                          <p:spTgt spid="4"/>
                                        </p:tgtEl>
                                        <p:attrNameLst>
                                          <p:attrName>ppt_y</p:attrName>
                                        </p:attrNameLst>
                                      </p:cBhvr>
                                      <p:tavLst>
                                        <p:tav tm="0">
                                          <p:val>
                                            <p:strVal val="#ppt_y"/>
                                          </p:val>
                                        </p:tav>
                                        <p:tav tm="100000">
                                          <p:val>
                                            <p:strVal val="#ppt_y"/>
                                          </p:val>
                                        </p:tav>
                                      </p:tavLst>
                                    </p:anim>
                                  </p:childTnLst>
                                </p:cTn>
                              </p:par>
                              <p:par>
                                <p:cTn id="233" presetID="10" presetClass="entr" presetSubtype="0" fill="hold" grpId="0" nodeType="withEffect">
                                  <p:stCondLst>
                                    <p:cond delay="4900"/>
                                  </p:stCondLst>
                                  <p:childTnLst>
                                    <p:set>
                                      <p:cBhvr>
                                        <p:cTn id="234" dur="1" fill="hold">
                                          <p:stCondLst>
                                            <p:cond delay="0"/>
                                          </p:stCondLst>
                                        </p:cTn>
                                        <p:tgtEl>
                                          <p:spTgt spid="99"/>
                                        </p:tgtEl>
                                        <p:attrNameLst>
                                          <p:attrName>style.visibility</p:attrName>
                                        </p:attrNameLst>
                                      </p:cBhvr>
                                      <p:to>
                                        <p:strVal val="visible"/>
                                      </p:to>
                                    </p:set>
                                    <p:animEffect transition="in" filter="fade">
                                      <p:cBhvr>
                                        <p:cTn id="235" dur="250"/>
                                        <p:tgtEl>
                                          <p:spTgt spid="99"/>
                                        </p:tgtEl>
                                      </p:cBhvr>
                                    </p:animEffect>
                                  </p:childTnLst>
                                </p:cTn>
                              </p:par>
                              <p:par>
                                <p:cTn id="236" presetID="10" presetClass="entr" presetSubtype="0" fill="hold" grpId="0" nodeType="withEffect">
                                  <p:stCondLst>
                                    <p:cond delay="4900"/>
                                  </p:stCondLst>
                                  <p:childTnLst>
                                    <p:set>
                                      <p:cBhvr>
                                        <p:cTn id="237" dur="1" fill="hold">
                                          <p:stCondLst>
                                            <p:cond delay="0"/>
                                          </p:stCondLst>
                                        </p:cTn>
                                        <p:tgtEl>
                                          <p:spTgt spid="98"/>
                                        </p:tgtEl>
                                        <p:attrNameLst>
                                          <p:attrName>style.visibility</p:attrName>
                                        </p:attrNameLst>
                                      </p:cBhvr>
                                      <p:to>
                                        <p:strVal val="visible"/>
                                      </p:to>
                                    </p:set>
                                    <p:animEffect transition="in" filter="fade">
                                      <p:cBhvr>
                                        <p:cTn id="238" dur="250"/>
                                        <p:tgtEl>
                                          <p:spTgt spid="98"/>
                                        </p:tgtEl>
                                      </p:cBhvr>
                                    </p:animEffect>
                                  </p:childTnLst>
                                </p:cTn>
                              </p:par>
                              <p:par>
                                <p:cTn id="239" presetID="10" presetClass="entr" presetSubtype="0" fill="hold" nodeType="withEffect">
                                  <p:stCondLst>
                                    <p:cond delay="4900"/>
                                  </p:stCondLst>
                                  <p:childTnLst>
                                    <p:set>
                                      <p:cBhvr>
                                        <p:cTn id="240" dur="1" fill="hold">
                                          <p:stCondLst>
                                            <p:cond delay="0"/>
                                          </p:stCondLst>
                                        </p:cTn>
                                        <p:tgtEl>
                                          <p:spTgt spid="100"/>
                                        </p:tgtEl>
                                        <p:attrNameLst>
                                          <p:attrName>style.visibility</p:attrName>
                                        </p:attrNameLst>
                                      </p:cBhvr>
                                      <p:to>
                                        <p:strVal val="visible"/>
                                      </p:to>
                                    </p:set>
                                    <p:animEffect transition="in" filter="fade">
                                      <p:cBhvr>
                                        <p:cTn id="241" dur="250"/>
                                        <p:tgtEl>
                                          <p:spTgt spid="100"/>
                                        </p:tgtEl>
                                      </p:cBhvr>
                                    </p:animEffect>
                                  </p:childTnLst>
                                </p:cTn>
                              </p:par>
                              <p:par>
                                <p:cTn id="242" presetID="10" presetClass="entr" presetSubtype="0" fill="hold" grpId="0" nodeType="withEffect">
                                  <p:stCondLst>
                                    <p:cond delay="4900"/>
                                  </p:stCondLst>
                                  <p:childTnLst>
                                    <p:set>
                                      <p:cBhvr>
                                        <p:cTn id="243" dur="1" fill="hold">
                                          <p:stCondLst>
                                            <p:cond delay="0"/>
                                          </p:stCondLst>
                                        </p:cTn>
                                        <p:tgtEl>
                                          <p:spTgt spid="101"/>
                                        </p:tgtEl>
                                        <p:attrNameLst>
                                          <p:attrName>style.visibility</p:attrName>
                                        </p:attrNameLst>
                                      </p:cBhvr>
                                      <p:to>
                                        <p:strVal val="visible"/>
                                      </p:to>
                                    </p:set>
                                    <p:animEffect transition="in" filter="fade">
                                      <p:cBhvr>
                                        <p:cTn id="244" dur="250"/>
                                        <p:tgtEl>
                                          <p:spTgt spid="101"/>
                                        </p:tgtEl>
                                      </p:cBhvr>
                                    </p:animEffect>
                                  </p:childTnLst>
                                </p:cTn>
                              </p:par>
                              <p:par>
                                <p:cTn id="245" presetID="10" presetClass="entr" presetSubtype="0" fill="hold" nodeType="withEffect">
                                  <p:stCondLst>
                                    <p:cond delay="4900"/>
                                  </p:stCondLst>
                                  <p:childTnLst>
                                    <p:set>
                                      <p:cBhvr>
                                        <p:cTn id="246" dur="1" fill="hold">
                                          <p:stCondLst>
                                            <p:cond delay="0"/>
                                          </p:stCondLst>
                                        </p:cTn>
                                        <p:tgtEl>
                                          <p:spTgt spid="102"/>
                                        </p:tgtEl>
                                        <p:attrNameLst>
                                          <p:attrName>style.visibility</p:attrName>
                                        </p:attrNameLst>
                                      </p:cBhvr>
                                      <p:to>
                                        <p:strVal val="visible"/>
                                      </p:to>
                                    </p:set>
                                    <p:animEffect transition="in" filter="fade">
                                      <p:cBhvr>
                                        <p:cTn id="247" dur="250"/>
                                        <p:tgtEl>
                                          <p:spTgt spid="102"/>
                                        </p:tgtEl>
                                      </p:cBhvr>
                                    </p:animEffect>
                                  </p:childTnLst>
                                </p:cTn>
                              </p:par>
                              <p:par>
                                <p:cTn id="248" presetID="10" presetClass="entr" presetSubtype="0" fill="hold" grpId="0" nodeType="withEffect">
                                  <p:stCondLst>
                                    <p:cond delay="4900"/>
                                  </p:stCondLst>
                                  <p:childTnLst>
                                    <p:set>
                                      <p:cBhvr>
                                        <p:cTn id="249" dur="1" fill="hold">
                                          <p:stCondLst>
                                            <p:cond delay="0"/>
                                          </p:stCondLst>
                                        </p:cTn>
                                        <p:tgtEl>
                                          <p:spTgt spid="103"/>
                                        </p:tgtEl>
                                        <p:attrNameLst>
                                          <p:attrName>style.visibility</p:attrName>
                                        </p:attrNameLst>
                                      </p:cBhvr>
                                      <p:to>
                                        <p:strVal val="visible"/>
                                      </p:to>
                                    </p:set>
                                    <p:animEffect transition="in" filter="fade">
                                      <p:cBhvr>
                                        <p:cTn id="250" dur="250"/>
                                        <p:tgtEl>
                                          <p:spTgt spid="103"/>
                                        </p:tgtEl>
                                      </p:cBhvr>
                                    </p:animEffect>
                                  </p:childTnLst>
                                </p:cTn>
                              </p:par>
                              <p:par>
                                <p:cTn id="251" presetID="10" presetClass="entr" presetSubtype="0" fill="hold" nodeType="withEffect">
                                  <p:stCondLst>
                                    <p:cond delay="4900"/>
                                  </p:stCondLst>
                                  <p:childTnLst>
                                    <p:set>
                                      <p:cBhvr>
                                        <p:cTn id="252" dur="1" fill="hold">
                                          <p:stCondLst>
                                            <p:cond delay="0"/>
                                          </p:stCondLst>
                                        </p:cTn>
                                        <p:tgtEl>
                                          <p:spTgt spid="104"/>
                                        </p:tgtEl>
                                        <p:attrNameLst>
                                          <p:attrName>style.visibility</p:attrName>
                                        </p:attrNameLst>
                                      </p:cBhvr>
                                      <p:to>
                                        <p:strVal val="visible"/>
                                      </p:to>
                                    </p:set>
                                    <p:animEffect transition="in" filter="fade">
                                      <p:cBhvr>
                                        <p:cTn id="253" dur="250"/>
                                        <p:tgtEl>
                                          <p:spTgt spid="104"/>
                                        </p:tgtEl>
                                      </p:cBhvr>
                                    </p:animEffect>
                                  </p:childTnLst>
                                </p:cTn>
                              </p:par>
                              <p:par>
                                <p:cTn id="254" presetID="10" presetClass="entr" presetSubtype="0" fill="hold" grpId="0" nodeType="withEffect">
                                  <p:stCondLst>
                                    <p:cond delay="4900"/>
                                  </p:stCondLst>
                                  <p:childTnLst>
                                    <p:set>
                                      <p:cBhvr>
                                        <p:cTn id="255" dur="1" fill="hold">
                                          <p:stCondLst>
                                            <p:cond delay="0"/>
                                          </p:stCondLst>
                                        </p:cTn>
                                        <p:tgtEl>
                                          <p:spTgt spid="105"/>
                                        </p:tgtEl>
                                        <p:attrNameLst>
                                          <p:attrName>style.visibility</p:attrName>
                                        </p:attrNameLst>
                                      </p:cBhvr>
                                      <p:to>
                                        <p:strVal val="visible"/>
                                      </p:to>
                                    </p:set>
                                    <p:animEffect transition="in" filter="fade">
                                      <p:cBhvr>
                                        <p:cTn id="256" dur="250"/>
                                        <p:tgtEl>
                                          <p:spTgt spid="105"/>
                                        </p:tgtEl>
                                      </p:cBhvr>
                                    </p:animEffect>
                                  </p:childTnLst>
                                </p:cTn>
                              </p:par>
                              <p:par>
                                <p:cTn id="257" presetID="10" presetClass="exit" presetSubtype="0" fill="hold" nodeType="withEffect">
                                  <p:stCondLst>
                                    <p:cond delay="4900"/>
                                  </p:stCondLst>
                                  <p:childTnLst>
                                    <p:animEffect transition="out" filter="fade">
                                      <p:cBhvr>
                                        <p:cTn id="258" dur="250"/>
                                        <p:tgtEl>
                                          <p:spTgt spid="95"/>
                                        </p:tgtEl>
                                      </p:cBhvr>
                                    </p:animEffect>
                                    <p:set>
                                      <p:cBhvr>
                                        <p:cTn id="259" dur="1" fill="hold">
                                          <p:stCondLst>
                                            <p:cond delay="249"/>
                                          </p:stCondLst>
                                        </p:cTn>
                                        <p:tgtEl>
                                          <p:spTgt spid="95"/>
                                        </p:tgtEl>
                                        <p:attrNameLst>
                                          <p:attrName>style.visibility</p:attrName>
                                        </p:attrNameLst>
                                      </p:cBhvr>
                                      <p:to>
                                        <p:strVal val="hidden"/>
                                      </p:to>
                                    </p:set>
                                  </p:childTnLst>
                                </p:cTn>
                              </p:par>
                              <p:par>
                                <p:cTn id="260" presetID="10" presetClass="exit" presetSubtype="0" fill="hold" nodeType="withEffect">
                                  <p:stCondLst>
                                    <p:cond delay="4900"/>
                                  </p:stCondLst>
                                  <p:childTnLst>
                                    <p:animEffect transition="out" filter="fade">
                                      <p:cBhvr>
                                        <p:cTn id="261" dur="250"/>
                                        <p:tgtEl>
                                          <p:spTgt spid="86"/>
                                        </p:tgtEl>
                                      </p:cBhvr>
                                    </p:animEffect>
                                    <p:set>
                                      <p:cBhvr>
                                        <p:cTn id="262" dur="1" fill="hold">
                                          <p:stCondLst>
                                            <p:cond delay="249"/>
                                          </p:stCondLst>
                                        </p:cTn>
                                        <p:tgtEl>
                                          <p:spTgt spid="86"/>
                                        </p:tgtEl>
                                        <p:attrNameLst>
                                          <p:attrName>style.visibility</p:attrName>
                                        </p:attrNameLst>
                                      </p:cBhvr>
                                      <p:to>
                                        <p:strVal val="hidden"/>
                                      </p:to>
                                    </p:set>
                                  </p:childTnLst>
                                </p:cTn>
                              </p:par>
                              <p:par>
                                <p:cTn id="263" presetID="10" presetClass="exit" presetSubtype="0" fill="hold" nodeType="withEffect">
                                  <p:stCondLst>
                                    <p:cond delay="4900"/>
                                  </p:stCondLst>
                                  <p:childTnLst>
                                    <p:animEffect transition="out" filter="fade">
                                      <p:cBhvr>
                                        <p:cTn id="264" dur="250"/>
                                        <p:tgtEl>
                                          <p:spTgt spid="92"/>
                                        </p:tgtEl>
                                      </p:cBhvr>
                                    </p:animEffect>
                                    <p:set>
                                      <p:cBhvr>
                                        <p:cTn id="265" dur="1" fill="hold">
                                          <p:stCondLst>
                                            <p:cond delay="249"/>
                                          </p:stCondLst>
                                        </p:cTn>
                                        <p:tgtEl>
                                          <p:spTgt spid="92"/>
                                        </p:tgtEl>
                                        <p:attrNameLst>
                                          <p:attrName>style.visibility</p:attrName>
                                        </p:attrNameLst>
                                      </p:cBhvr>
                                      <p:to>
                                        <p:strVal val="hidden"/>
                                      </p:to>
                                    </p:set>
                                  </p:childTnLst>
                                </p:cTn>
                              </p:par>
                              <p:par>
                                <p:cTn id="266" presetID="10" presetClass="exit" presetSubtype="0" fill="hold" nodeType="withEffect">
                                  <p:stCondLst>
                                    <p:cond delay="4900"/>
                                  </p:stCondLst>
                                  <p:childTnLst>
                                    <p:animEffect transition="out" filter="fade">
                                      <p:cBhvr>
                                        <p:cTn id="267" dur="250"/>
                                        <p:tgtEl>
                                          <p:spTgt spid="89"/>
                                        </p:tgtEl>
                                      </p:cBhvr>
                                    </p:animEffect>
                                    <p:set>
                                      <p:cBhvr>
                                        <p:cTn id="268" dur="1" fill="hold">
                                          <p:stCondLst>
                                            <p:cond delay="249"/>
                                          </p:stCondLst>
                                        </p:cTn>
                                        <p:tgtEl>
                                          <p:spTgt spid="89"/>
                                        </p:tgtEl>
                                        <p:attrNameLst>
                                          <p:attrName>style.visibility</p:attrName>
                                        </p:attrNameLst>
                                      </p:cBhvr>
                                      <p:to>
                                        <p:strVal val="hidden"/>
                                      </p:to>
                                    </p:set>
                                  </p:childTnLst>
                                </p:cTn>
                              </p:par>
                              <p:par>
                                <p:cTn id="269" presetID="10" presetClass="entr" presetSubtype="0" fill="hold" grpId="0" nodeType="withEffect">
                                  <p:stCondLst>
                                    <p:cond delay="5700"/>
                                  </p:stCondLst>
                                  <p:childTnLst>
                                    <p:set>
                                      <p:cBhvr>
                                        <p:cTn id="270" dur="1" fill="hold">
                                          <p:stCondLst>
                                            <p:cond delay="0"/>
                                          </p:stCondLst>
                                        </p:cTn>
                                        <p:tgtEl>
                                          <p:spTgt spid="8"/>
                                        </p:tgtEl>
                                        <p:attrNameLst>
                                          <p:attrName>style.visibility</p:attrName>
                                        </p:attrNameLst>
                                      </p:cBhvr>
                                      <p:to>
                                        <p:strVal val="visible"/>
                                      </p:to>
                                    </p:set>
                                    <p:animEffect transition="in" filter="fade">
                                      <p:cBhvr>
                                        <p:cTn id="271" dur="250"/>
                                        <p:tgtEl>
                                          <p:spTgt spid="8"/>
                                        </p:tgtEl>
                                      </p:cBhvr>
                                    </p:animEffect>
                                  </p:childTnLst>
                                </p:cTn>
                              </p:par>
                              <p:par>
                                <p:cTn id="272" presetID="10" presetClass="entr" presetSubtype="0" fill="hold" grpId="0" nodeType="withEffect">
                                  <p:stCondLst>
                                    <p:cond delay="5700"/>
                                  </p:stCondLst>
                                  <p:childTnLst>
                                    <p:set>
                                      <p:cBhvr>
                                        <p:cTn id="273" dur="1" fill="hold">
                                          <p:stCondLst>
                                            <p:cond delay="0"/>
                                          </p:stCondLst>
                                        </p:cTn>
                                        <p:tgtEl>
                                          <p:spTgt spid="6"/>
                                        </p:tgtEl>
                                        <p:attrNameLst>
                                          <p:attrName>style.visibility</p:attrName>
                                        </p:attrNameLst>
                                      </p:cBhvr>
                                      <p:to>
                                        <p:strVal val="visible"/>
                                      </p:to>
                                    </p:set>
                                    <p:animEffect transition="in" filter="fade">
                                      <p:cBhvr>
                                        <p:cTn id="274" dur="250"/>
                                        <p:tgtEl>
                                          <p:spTgt spid="6"/>
                                        </p:tgtEl>
                                      </p:cBhvr>
                                    </p:animEffect>
                                  </p:childTnLst>
                                </p:cTn>
                              </p:par>
                              <p:par>
                                <p:cTn id="275" presetID="10" presetClass="entr" presetSubtype="0" fill="hold" grpId="0" nodeType="withEffect">
                                  <p:stCondLst>
                                    <p:cond delay="5700"/>
                                  </p:stCondLst>
                                  <p:childTnLst>
                                    <p:set>
                                      <p:cBhvr>
                                        <p:cTn id="276" dur="1" fill="hold">
                                          <p:stCondLst>
                                            <p:cond delay="0"/>
                                          </p:stCondLst>
                                        </p:cTn>
                                        <p:tgtEl>
                                          <p:spTgt spid="5"/>
                                        </p:tgtEl>
                                        <p:attrNameLst>
                                          <p:attrName>style.visibility</p:attrName>
                                        </p:attrNameLst>
                                      </p:cBhvr>
                                      <p:to>
                                        <p:strVal val="visible"/>
                                      </p:to>
                                    </p:set>
                                    <p:animEffect transition="in" filter="fade">
                                      <p:cBhvr>
                                        <p:cTn id="277" dur="250"/>
                                        <p:tgtEl>
                                          <p:spTgt spid="5"/>
                                        </p:tgtEl>
                                      </p:cBhvr>
                                    </p:animEffect>
                                  </p:childTnLst>
                                </p:cTn>
                              </p:par>
                              <p:par>
                                <p:cTn id="278" presetID="10" presetClass="entr" presetSubtype="0" fill="hold" grpId="0" nodeType="withEffect">
                                  <p:stCondLst>
                                    <p:cond delay="5700"/>
                                  </p:stCondLst>
                                  <p:childTnLst>
                                    <p:set>
                                      <p:cBhvr>
                                        <p:cTn id="279" dur="1" fill="hold">
                                          <p:stCondLst>
                                            <p:cond delay="0"/>
                                          </p:stCondLst>
                                        </p:cTn>
                                        <p:tgtEl>
                                          <p:spTgt spid="7"/>
                                        </p:tgtEl>
                                        <p:attrNameLst>
                                          <p:attrName>style.visibility</p:attrName>
                                        </p:attrNameLst>
                                      </p:cBhvr>
                                      <p:to>
                                        <p:strVal val="visible"/>
                                      </p:to>
                                    </p:set>
                                    <p:animEffect transition="in" filter="fade">
                                      <p:cBhvr>
                                        <p:cTn id="280" dur="250"/>
                                        <p:tgtEl>
                                          <p:spTgt spid="7"/>
                                        </p:tgtEl>
                                      </p:cBhvr>
                                    </p:animEffect>
                                  </p:childTnLst>
                                </p:cTn>
                              </p:par>
                              <p:par>
                                <p:cTn id="281" presetID="10" presetClass="exit" presetSubtype="0" fill="hold" grpId="1" nodeType="withEffect">
                                  <p:stCondLst>
                                    <p:cond delay="5700"/>
                                  </p:stCondLst>
                                  <p:childTnLst>
                                    <p:animEffect transition="out" filter="fade">
                                      <p:cBhvr>
                                        <p:cTn id="282" dur="250"/>
                                        <p:tgtEl>
                                          <p:spTgt spid="99"/>
                                        </p:tgtEl>
                                      </p:cBhvr>
                                    </p:animEffect>
                                    <p:set>
                                      <p:cBhvr>
                                        <p:cTn id="283" dur="1" fill="hold">
                                          <p:stCondLst>
                                            <p:cond delay="249"/>
                                          </p:stCondLst>
                                        </p:cTn>
                                        <p:tgtEl>
                                          <p:spTgt spid="99"/>
                                        </p:tgtEl>
                                        <p:attrNameLst>
                                          <p:attrName>style.visibility</p:attrName>
                                        </p:attrNameLst>
                                      </p:cBhvr>
                                      <p:to>
                                        <p:strVal val="hidden"/>
                                      </p:to>
                                    </p:set>
                                  </p:childTnLst>
                                </p:cTn>
                              </p:par>
                              <p:par>
                                <p:cTn id="284" presetID="10" presetClass="exit" presetSubtype="0" fill="hold" grpId="1" nodeType="withEffect">
                                  <p:stCondLst>
                                    <p:cond delay="5700"/>
                                  </p:stCondLst>
                                  <p:childTnLst>
                                    <p:animEffect transition="out" filter="fade">
                                      <p:cBhvr>
                                        <p:cTn id="285" dur="250"/>
                                        <p:tgtEl>
                                          <p:spTgt spid="101"/>
                                        </p:tgtEl>
                                      </p:cBhvr>
                                    </p:animEffect>
                                    <p:set>
                                      <p:cBhvr>
                                        <p:cTn id="286" dur="1" fill="hold">
                                          <p:stCondLst>
                                            <p:cond delay="249"/>
                                          </p:stCondLst>
                                        </p:cTn>
                                        <p:tgtEl>
                                          <p:spTgt spid="101"/>
                                        </p:tgtEl>
                                        <p:attrNameLst>
                                          <p:attrName>style.visibility</p:attrName>
                                        </p:attrNameLst>
                                      </p:cBhvr>
                                      <p:to>
                                        <p:strVal val="hidden"/>
                                      </p:to>
                                    </p:set>
                                  </p:childTnLst>
                                </p:cTn>
                              </p:par>
                              <p:par>
                                <p:cTn id="287" presetID="10" presetClass="exit" presetSubtype="0" fill="hold" grpId="1" nodeType="withEffect">
                                  <p:stCondLst>
                                    <p:cond delay="5700"/>
                                  </p:stCondLst>
                                  <p:childTnLst>
                                    <p:animEffect transition="out" filter="fade">
                                      <p:cBhvr>
                                        <p:cTn id="288" dur="250"/>
                                        <p:tgtEl>
                                          <p:spTgt spid="103"/>
                                        </p:tgtEl>
                                      </p:cBhvr>
                                    </p:animEffect>
                                    <p:set>
                                      <p:cBhvr>
                                        <p:cTn id="289" dur="1" fill="hold">
                                          <p:stCondLst>
                                            <p:cond delay="249"/>
                                          </p:stCondLst>
                                        </p:cTn>
                                        <p:tgtEl>
                                          <p:spTgt spid="103"/>
                                        </p:tgtEl>
                                        <p:attrNameLst>
                                          <p:attrName>style.visibility</p:attrName>
                                        </p:attrNameLst>
                                      </p:cBhvr>
                                      <p:to>
                                        <p:strVal val="hidden"/>
                                      </p:to>
                                    </p:set>
                                  </p:childTnLst>
                                </p:cTn>
                              </p:par>
                              <p:par>
                                <p:cTn id="290" presetID="10" presetClass="exit" presetSubtype="0" fill="hold" grpId="1" nodeType="withEffect">
                                  <p:stCondLst>
                                    <p:cond delay="5700"/>
                                  </p:stCondLst>
                                  <p:childTnLst>
                                    <p:animEffect transition="out" filter="fade">
                                      <p:cBhvr>
                                        <p:cTn id="291" dur="250"/>
                                        <p:tgtEl>
                                          <p:spTgt spid="105"/>
                                        </p:tgtEl>
                                      </p:cBhvr>
                                    </p:animEffect>
                                    <p:set>
                                      <p:cBhvr>
                                        <p:cTn id="292" dur="1" fill="hold">
                                          <p:stCondLst>
                                            <p:cond delay="249"/>
                                          </p:stCondLst>
                                        </p:cTn>
                                        <p:tgtEl>
                                          <p:spTgt spid="105"/>
                                        </p:tgtEl>
                                        <p:attrNameLst>
                                          <p:attrName>style.visibility</p:attrName>
                                        </p:attrNameLst>
                                      </p:cBhvr>
                                      <p:to>
                                        <p:strVal val="hidden"/>
                                      </p:to>
                                    </p:set>
                                  </p:childTnLst>
                                </p:cTn>
                              </p:par>
                              <p:par>
                                <p:cTn id="293" presetID="10" presetClass="entr" presetSubtype="0" fill="hold" nodeType="withEffect">
                                  <p:stCondLst>
                                    <p:cond delay="6400"/>
                                  </p:stCondLst>
                                  <p:childTnLst>
                                    <p:set>
                                      <p:cBhvr>
                                        <p:cTn id="294" dur="1" fill="hold">
                                          <p:stCondLst>
                                            <p:cond delay="0"/>
                                          </p:stCondLst>
                                        </p:cTn>
                                        <p:tgtEl>
                                          <p:spTgt spid="115"/>
                                        </p:tgtEl>
                                        <p:attrNameLst>
                                          <p:attrName>style.visibility</p:attrName>
                                        </p:attrNameLst>
                                      </p:cBhvr>
                                      <p:to>
                                        <p:strVal val="visible"/>
                                      </p:to>
                                    </p:set>
                                    <p:animEffect transition="in" filter="fade">
                                      <p:cBhvr>
                                        <p:cTn id="295" dur="250"/>
                                        <p:tgtEl>
                                          <p:spTgt spid="115"/>
                                        </p:tgtEl>
                                      </p:cBhvr>
                                    </p:animEffect>
                                  </p:childTnLst>
                                </p:cTn>
                              </p:par>
                              <p:par>
                                <p:cTn id="296" presetID="10" presetClass="entr" presetSubtype="0" fill="hold" nodeType="withEffect">
                                  <p:stCondLst>
                                    <p:cond delay="6400"/>
                                  </p:stCondLst>
                                  <p:childTnLst>
                                    <p:set>
                                      <p:cBhvr>
                                        <p:cTn id="297" dur="1" fill="hold">
                                          <p:stCondLst>
                                            <p:cond delay="0"/>
                                          </p:stCondLst>
                                        </p:cTn>
                                        <p:tgtEl>
                                          <p:spTgt spid="118"/>
                                        </p:tgtEl>
                                        <p:attrNameLst>
                                          <p:attrName>style.visibility</p:attrName>
                                        </p:attrNameLst>
                                      </p:cBhvr>
                                      <p:to>
                                        <p:strVal val="visible"/>
                                      </p:to>
                                    </p:set>
                                    <p:animEffect transition="in" filter="fade">
                                      <p:cBhvr>
                                        <p:cTn id="298" dur="250"/>
                                        <p:tgtEl>
                                          <p:spTgt spid="118"/>
                                        </p:tgtEl>
                                      </p:cBhvr>
                                    </p:animEffect>
                                  </p:childTnLst>
                                </p:cTn>
                              </p:par>
                              <p:par>
                                <p:cTn id="299" presetID="10" presetClass="entr" presetSubtype="0" fill="hold" nodeType="withEffect">
                                  <p:stCondLst>
                                    <p:cond delay="6400"/>
                                  </p:stCondLst>
                                  <p:childTnLst>
                                    <p:set>
                                      <p:cBhvr>
                                        <p:cTn id="300" dur="1" fill="hold">
                                          <p:stCondLst>
                                            <p:cond delay="0"/>
                                          </p:stCondLst>
                                        </p:cTn>
                                        <p:tgtEl>
                                          <p:spTgt spid="109"/>
                                        </p:tgtEl>
                                        <p:attrNameLst>
                                          <p:attrName>style.visibility</p:attrName>
                                        </p:attrNameLst>
                                      </p:cBhvr>
                                      <p:to>
                                        <p:strVal val="visible"/>
                                      </p:to>
                                    </p:set>
                                    <p:animEffect transition="in" filter="fade">
                                      <p:cBhvr>
                                        <p:cTn id="301" dur="250"/>
                                        <p:tgtEl>
                                          <p:spTgt spid="109"/>
                                        </p:tgtEl>
                                      </p:cBhvr>
                                    </p:animEffect>
                                  </p:childTnLst>
                                </p:cTn>
                              </p:par>
                              <p:par>
                                <p:cTn id="302" presetID="10" presetClass="entr" presetSubtype="0" fill="hold" nodeType="withEffect">
                                  <p:stCondLst>
                                    <p:cond delay="6400"/>
                                  </p:stCondLst>
                                  <p:childTnLst>
                                    <p:set>
                                      <p:cBhvr>
                                        <p:cTn id="303" dur="1" fill="hold">
                                          <p:stCondLst>
                                            <p:cond delay="0"/>
                                          </p:stCondLst>
                                        </p:cTn>
                                        <p:tgtEl>
                                          <p:spTgt spid="106"/>
                                        </p:tgtEl>
                                        <p:attrNameLst>
                                          <p:attrName>style.visibility</p:attrName>
                                        </p:attrNameLst>
                                      </p:cBhvr>
                                      <p:to>
                                        <p:strVal val="visible"/>
                                      </p:to>
                                    </p:set>
                                    <p:animEffect transition="in" filter="fade">
                                      <p:cBhvr>
                                        <p:cTn id="304" dur="250"/>
                                        <p:tgtEl>
                                          <p:spTgt spid="106"/>
                                        </p:tgtEl>
                                      </p:cBhvr>
                                    </p:animEffect>
                                  </p:childTnLst>
                                </p:cTn>
                              </p:par>
                              <p:par>
                                <p:cTn id="305" presetID="10" presetClass="entr" presetSubtype="0" fill="hold" nodeType="withEffect">
                                  <p:stCondLst>
                                    <p:cond delay="6400"/>
                                  </p:stCondLst>
                                  <p:childTnLst>
                                    <p:set>
                                      <p:cBhvr>
                                        <p:cTn id="306" dur="1" fill="hold">
                                          <p:stCondLst>
                                            <p:cond delay="0"/>
                                          </p:stCondLst>
                                        </p:cTn>
                                        <p:tgtEl>
                                          <p:spTgt spid="112"/>
                                        </p:tgtEl>
                                        <p:attrNameLst>
                                          <p:attrName>style.visibility</p:attrName>
                                        </p:attrNameLst>
                                      </p:cBhvr>
                                      <p:to>
                                        <p:strVal val="visible"/>
                                      </p:to>
                                    </p:set>
                                    <p:animEffect transition="in" filter="fade">
                                      <p:cBhvr>
                                        <p:cTn id="307" dur="250"/>
                                        <p:tgtEl>
                                          <p:spTgt spid="112"/>
                                        </p:tgtEl>
                                      </p:cBhvr>
                                    </p:animEffect>
                                  </p:childTnLst>
                                </p:cTn>
                              </p:par>
                              <p:par>
                                <p:cTn id="308" presetID="42" presetClass="path" presetSubtype="0" decel="80000" fill="hold" nodeType="withEffect">
                                  <p:stCondLst>
                                    <p:cond delay="6700"/>
                                  </p:stCondLst>
                                  <p:childTnLst>
                                    <p:animMotion origin="layout" path="M -4.70003E-6 1.51611E-6 L -0.30686 0.17408 " pathEditMode="relative" rAng="0" ptsTypes="AA">
                                      <p:cBhvr>
                                        <p:cTn id="309" dur="1000" fill="hold"/>
                                        <p:tgtEl>
                                          <p:spTgt spid="115"/>
                                        </p:tgtEl>
                                        <p:attrNameLst>
                                          <p:attrName>ppt_x</p:attrName>
                                          <p:attrName>ppt_y</p:attrName>
                                        </p:attrNameLst>
                                      </p:cBhvr>
                                      <p:rCtr x="-15343" y="8693"/>
                                    </p:animMotion>
                                  </p:childTnLst>
                                </p:cTn>
                              </p:par>
                              <p:par>
                                <p:cTn id="310" presetID="42" presetClass="path" presetSubtype="0" decel="100000" fill="hold" nodeType="withEffect">
                                  <p:stCondLst>
                                    <p:cond delay="6700"/>
                                  </p:stCondLst>
                                  <p:childTnLst>
                                    <p:animMotion origin="layout" path="M -5.25913E-7 -4.76623E-7 L -0.30394 0.18112 " pathEditMode="relative" rAng="0" ptsTypes="AA">
                                      <p:cBhvr>
                                        <p:cTn id="311" dur="1000" fill="hold"/>
                                        <p:tgtEl>
                                          <p:spTgt spid="118"/>
                                        </p:tgtEl>
                                        <p:attrNameLst>
                                          <p:attrName>ppt_x</p:attrName>
                                          <p:attrName>ppt_y</p:attrName>
                                        </p:attrNameLst>
                                      </p:cBhvr>
                                      <p:rCtr x="-15216" y="9010"/>
                                    </p:animMotion>
                                  </p:childTnLst>
                                </p:cTn>
                              </p:par>
                              <p:par>
                                <p:cTn id="312" presetID="42" presetClass="path" presetSubtype="0" decel="59000" fill="hold" nodeType="withEffect">
                                  <p:stCondLst>
                                    <p:cond delay="6700"/>
                                  </p:stCondLst>
                                  <p:childTnLst>
                                    <p:animMotion origin="layout" path="M -1.58029E-6 -2.4966E-6 L -0.48456 0.03836 " pathEditMode="relative" rAng="0" ptsTypes="AA">
                                      <p:cBhvr>
                                        <p:cTn id="313" dur="1000" fill="hold"/>
                                        <p:tgtEl>
                                          <p:spTgt spid="109"/>
                                        </p:tgtEl>
                                        <p:attrNameLst>
                                          <p:attrName>ppt_x</p:attrName>
                                          <p:attrName>ppt_y</p:attrName>
                                        </p:attrNameLst>
                                      </p:cBhvr>
                                      <p:rCtr x="-24253" y="1906"/>
                                    </p:animMotion>
                                  </p:childTnLst>
                                </p:cTn>
                              </p:par>
                              <p:par>
                                <p:cTn id="314" presetID="42" presetClass="path" presetSubtype="0" decel="100000" fill="hold" nodeType="withEffect">
                                  <p:stCondLst>
                                    <p:cond delay="6700"/>
                                  </p:stCondLst>
                                  <p:childTnLst>
                                    <p:animMotion origin="layout" path="M 8.09293E-7 -1.82025E-6 L -0.64208 0.04652 " pathEditMode="relative" rAng="0" ptsTypes="AA">
                                      <p:cBhvr>
                                        <p:cTn id="315" dur="1000" fill="hold"/>
                                        <p:tgtEl>
                                          <p:spTgt spid="106"/>
                                        </p:tgtEl>
                                        <p:attrNameLst>
                                          <p:attrName>ppt_x</p:attrName>
                                          <p:attrName>ppt_y</p:attrName>
                                        </p:attrNameLst>
                                      </p:cBhvr>
                                      <p:rCtr x="-32180" y="2406"/>
                                    </p:animMotion>
                                  </p:childTnLst>
                                </p:cTn>
                              </p:par>
                              <p:par>
                                <p:cTn id="316" presetID="42" presetClass="path" presetSubtype="0" decel="81000" fill="hold" nodeType="withEffect">
                                  <p:stCondLst>
                                    <p:cond delay="6700"/>
                                  </p:stCondLst>
                                  <p:childTnLst>
                                    <p:animMotion origin="layout" path="M -3.54353E-6 1.06219E-6 L -0.32308 0.04108 " pathEditMode="relative" rAng="0" ptsTypes="AA">
                                      <p:cBhvr>
                                        <p:cTn id="317" dur="1000" fill="hold"/>
                                        <p:tgtEl>
                                          <p:spTgt spid="112"/>
                                        </p:tgtEl>
                                        <p:attrNameLst>
                                          <p:attrName>ppt_x</p:attrName>
                                          <p:attrName>ppt_y</p:attrName>
                                        </p:attrNameLst>
                                      </p:cBhvr>
                                      <p:rCtr x="-16097" y="2111"/>
                                    </p:animMotion>
                                  </p:childTnLst>
                                </p:cTn>
                              </p:par>
                              <p:par>
                                <p:cTn id="318" presetID="2" presetClass="entr" presetSubtype="8" decel="100000" fill="hold" grpId="0" nodeType="withEffect">
                                  <p:stCondLst>
                                    <p:cond delay="7700"/>
                                  </p:stCondLst>
                                  <p:childTnLst>
                                    <p:set>
                                      <p:cBhvr>
                                        <p:cTn id="319" dur="1" fill="hold">
                                          <p:stCondLst>
                                            <p:cond delay="0"/>
                                          </p:stCondLst>
                                        </p:cTn>
                                        <p:tgtEl>
                                          <p:spTgt spid="34"/>
                                        </p:tgtEl>
                                        <p:attrNameLst>
                                          <p:attrName>style.visibility</p:attrName>
                                        </p:attrNameLst>
                                      </p:cBhvr>
                                      <p:to>
                                        <p:strVal val="visible"/>
                                      </p:to>
                                    </p:set>
                                    <p:anim calcmode="lin" valueType="num">
                                      <p:cBhvr additive="base">
                                        <p:cTn id="320" dur="750" fill="hold"/>
                                        <p:tgtEl>
                                          <p:spTgt spid="34"/>
                                        </p:tgtEl>
                                        <p:attrNameLst>
                                          <p:attrName>ppt_x</p:attrName>
                                        </p:attrNameLst>
                                      </p:cBhvr>
                                      <p:tavLst>
                                        <p:tav tm="0">
                                          <p:val>
                                            <p:strVal val="0-#ppt_w/2"/>
                                          </p:val>
                                        </p:tav>
                                        <p:tav tm="100000">
                                          <p:val>
                                            <p:strVal val="#ppt_x"/>
                                          </p:val>
                                        </p:tav>
                                      </p:tavLst>
                                    </p:anim>
                                    <p:anim calcmode="lin" valueType="num">
                                      <p:cBhvr additive="base">
                                        <p:cTn id="321" dur="750" fill="hold"/>
                                        <p:tgtEl>
                                          <p:spTgt spid="34"/>
                                        </p:tgtEl>
                                        <p:attrNameLst>
                                          <p:attrName>ppt_y</p:attrName>
                                        </p:attrNameLst>
                                      </p:cBhvr>
                                      <p:tavLst>
                                        <p:tav tm="0">
                                          <p:val>
                                            <p:strVal val="#ppt_y"/>
                                          </p:val>
                                        </p:tav>
                                        <p:tav tm="100000">
                                          <p:val>
                                            <p:strVal val="#ppt_y"/>
                                          </p:val>
                                        </p:tav>
                                      </p:tavLst>
                                    </p:anim>
                                  </p:childTnLst>
                                </p:cTn>
                              </p:par>
                              <p:par>
                                <p:cTn id="322" presetID="10" presetClass="entr" presetSubtype="0" fill="hold" nodeType="withEffect">
                                  <p:stCondLst>
                                    <p:cond delay="7800"/>
                                  </p:stCondLst>
                                  <p:childTnLst>
                                    <p:set>
                                      <p:cBhvr>
                                        <p:cTn id="323" dur="1" fill="hold">
                                          <p:stCondLst>
                                            <p:cond delay="0"/>
                                          </p:stCondLst>
                                        </p:cTn>
                                        <p:tgtEl>
                                          <p:spTgt spid="54"/>
                                        </p:tgtEl>
                                        <p:attrNameLst>
                                          <p:attrName>style.visibility</p:attrName>
                                        </p:attrNameLst>
                                      </p:cBhvr>
                                      <p:to>
                                        <p:strVal val="visible"/>
                                      </p:to>
                                    </p:set>
                                    <p:animEffect transition="in" filter="fade">
                                      <p:cBhvr>
                                        <p:cTn id="324" dur="250"/>
                                        <p:tgtEl>
                                          <p:spTgt spid="54"/>
                                        </p:tgtEl>
                                      </p:cBhvr>
                                    </p:animEffect>
                                  </p:childTnLst>
                                </p:cTn>
                              </p:par>
                              <p:par>
                                <p:cTn id="325" presetID="10" presetClass="entr" presetSubtype="0" fill="hold" grpId="0" nodeType="withEffect">
                                  <p:stCondLst>
                                    <p:cond delay="7800"/>
                                  </p:stCondLst>
                                  <p:childTnLst>
                                    <p:set>
                                      <p:cBhvr>
                                        <p:cTn id="326" dur="1" fill="hold">
                                          <p:stCondLst>
                                            <p:cond delay="0"/>
                                          </p:stCondLst>
                                        </p:cTn>
                                        <p:tgtEl>
                                          <p:spTgt spid="55"/>
                                        </p:tgtEl>
                                        <p:attrNameLst>
                                          <p:attrName>style.visibility</p:attrName>
                                        </p:attrNameLst>
                                      </p:cBhvr>
                                      <p:to>
                                        <p:strVal val="visible"/>
                                      </p:to>
                                    </p:set>
                                    <p:animEffect transition="in" filter="fade">
                                      <p:cBhvr>
                                        <p:cTn id="327" dur="250"/>
                                        <p:tgtEl>
                                          <p:spTgt spid="55"/>
                                        </p:tgtEl>
                                      </p:cBhvr>
                                    </p:animEffect>
                                  </p:childTnLst>
                                </p:cTn>
                              </p:par>
                              <p:par>
                                <p:cTn id="328" presetID="10" presetClass="entr" presetSubtype="0" fill="hold" nodeType="withEffect">
                                  <p:stCondLst>
                                    <p:cond delay="7800"/>
                                  </p:stCondLst>
                                  <p:childTnLst>
                                    <p:set>
                                      <p:cBhvr>
                                        <p:cTn id="329" dur="1" fill="hold">
                                          <p:stCondLst>
                                            <p:cond delay="0"/>
                                          </p:stCondLst>
                                        </p:cTn>
                                        <p:tgtEl>
                                          <p:spTgt spid="52"/>
                                        </p:tgtEl>
                                        <p:attrNameLst>
                                          <p:attrName>style.visibility</p:attrName>
                                        </p:attrNameLst>
                                      </p:cBhvr>
                                      <p:to>
                                        <p:strVal val="visible"/>
                                      </p:to>
                                    </p:set>
                                    <p:animEffect transition="in" filter="fade">
                                      <p:cBhvr>
                                        <p:cTn id="330" dur="250"/>
                                        <p:tgtEl>
                                          <p:spTgt spid="52"/>
                                        </p:tgtEl>
                                      </p:cBhvr>
                                    </p:animEffect>
                                  </p:childTnLst>
                                </p:cTn>
                              </p:par>
                              <p:par>
                                <p:cTn id="331" presetID="10" presetClass="entr" presetSubtype="0" fill="hold" grpId="0" nodeType="withEffect">
                                  <p:stCondLst>
                                    <p:cond delay="7800"/>
                                  </p:stCondLst>
                                  <p:childTnLst>
                                    <p:set>
                                      <p:cBhvr>
                                        <p:cTn id="332" dur="1" fill="hold">
                                          <p:stCondLst>
                                            <p:cond delay="0"/>
                                          </p:stCondLst>
                                        </p:cTn>
                                        <p:tgtEl>
                                          <p:spTgt spid="53"/>
                                        </p:tgtEl>
                                        <p:attrNameLst>
                                          <p:attrName>style.visibility</p:attrName>
                                        </p:attrNameLst>
                                      </p:cBhvr>
                                      <p:to>
                                        <p:strVal val="visible"/>
                                      </p:to>
                                    </p:set>
                                    <p:animEffect transition="in" filter="fade">
                                      <p:cBhvr>
                                        <p:cTn id="333" dur="250"/>
                                        <p:tgtEl>
                                          <p:spTgt spid="53"/>
                                        </p:tgtEl>
                                      </p:cBhvr>
                                    </p:animEffect>
                                  </p:childTnLst>
                                </p:cTn>
                              </p:par>
                              <p:par>
                                <p:cTn id="334" presetID="10" presetClass="entr" presetSubtype="0" fill="hold" grpId="0" nodeType="withEffect">
                                  <p:stCondLst>
                                    <p:cond delay="7800"/>
                                  </p:stCondLst>
                                  <p:childTnLst>
                                    <p:set>
                                      <p:cBhvr>
                                        <p:cTn id="335" dur="1" fill="hold">
                                          <p:stCondLst>
                                            <p:cond delay="0"/>
                                          </p:stCondLst>
                                        </p:cTn>
                                        <p:tgtEl>
                                          <p:spTgt spid="50"/>
                                        </p:tgtEl>
                                        <p:attrNameLst>
                                          <p:attrName>style.visibility</p:attrName>
                                        </p:attrNameLst>
                                      </p:cBhvr>
                                      <p:to>
                                        <p:strVal val="visible"/>
                                      </p:to>
                                    </p:set>
                                    <p:animEffect transition="in" filter="fade">
                                      <p:cBhvr>
                                        <p:cTn id="336" dur="250"/>
                                        <p:tgtEl>
                                          <p:spTgt spid="50"/>
                                        </p:tgtEl>
                                      </p:cBhvr>
                                    </p:animEffect>
                                  </p:childTnLst>
                                </p:cTn>
                              </p:par>
                              <p:par>
                                <p:cTn id="337" presetID="10" presetClass="entr" presetSubtype="0" fill="hold" grpId="0" nodeType="withEffect">
                                  <p:stCondLst>
                                    <p:cond delay="7800"/>
                                  </p:stCondLst>
                                  <p:childTnLst>
                                    <p:set>
                                      <p:cBhvr>
                                        <p:cTn id="338" dur="1" fill="hold">
                                          <p:stCondLst>
                                            <p:cond delay="0"/>
                                          </p:stCondLst>
                                        </p:cTn>
                                        <p:tgtEl>
                                          <p:spTgt spid="51"/>
                                        </p:tgtEl>
                                        <p:attrNameLst>
                                          <p:attrName>style.visibility</p:attrName>
                                        </p:attrNameLst>
                                      </p:cBhvr>
                                      <p:to>
                                        <p:strVal val="visible"/>
                                      </p:to>
                                    </p:set>
                                    <p:animEffect transition="in" filter="fade">
                                      <p:cBhvr>
                                        <p:cTn id="339" dur="250"/>
                                        <p:tgtEl>
                                          <p:spTgt spid="51"/>
                                        </p:tgtEl>
                                      </p:cBhvr>
                                    </p:animEffect>
                                  </p:childTnLst>
                                </p:cTn>
                              </p:par>
                              <p:par>
                                <p:cTn id="340" presetID="10" presetClass="entr" presetSubtype="0" fill="hold" grpId="0" nodeType="withEffect">
                                  <p:stCondLst>
                                    <p:cond delay="7800"/>
                                  </p:stCondLst>
                                  <p:childTnLst>
                                    <p:set>
                                      <p:cBhvr>
                                        <p:cTn id="341" dur="1" fill="hold">
                                          <p:stCondLst>
                                            <p:cond delay="0"/>
                                          </p:stCondLst>
                                        </p:cTn>
                                        <p:tgtEl>
                                          <p:spTgt spid="48"/>
                                        </p:tgtEl>
                                        <p:attrNameLst>
                                          <p:attrName>style.visibility</p:attrName>
                                        </p:attrNameLst>
                                      </p:cBhvr>
                                      <p:to>
                                        <p:strVal val="visible"/>
                                      </p:to>
                                    </p:set>
                                    <p:animEffect transition="in" filter="fade">
                                      <p:cBhvr>
                                        <p:cTn id="342" dur="250"/>
                                        <p:tgtEl>
                                          <p:spTgt spid="48"/>
                                        </p:tgtEl>
                                      </p:cBhvr>
                                    </p:animEffect>
                                  </p:childTnLst>
                                </p:cTn>
                              </p:par>
                              <p:par>
                                <p:cTn id="343" presetID="10" presetClass="entr" presetSubtype="0" fill="hold" grpId="0" nodeType="withEffect">
                                  <p:stCondLst>
                                    <p:cond delay="7800"/>
                                  </p:stCondLst>
                                  <p:childTnLst>
                                    <p:set>
                                      <p:cBhvr>
                                        <p:cTn id="344" dur="1" fill="hold">
                                          <p:stCondLst>
                                            <p:cond delay="0"/>
                                          </p:stCondLst>
                                        </p:cTn>
                                        <p:tgtEl>
                                          <p:spTgt spid="49"/>
                                        </p:tgtEl>
                                        <p:attrNameLst>
                                          <p:attrName>style.visibility</p:attrName>
                                        </p:attrNameLst>
                                      </p:cBhvr>
                                      <p:to>
                                        <p:strVal val="visible"/>
                                      </p:to>
                                    </p:set>
                                    <p:animEffect transition="in" filter="fade">
                                      <p:cBhvr>
                                        <p:cTn id="345" dur="250"/>
                                        <p:tgtEl>
                                          <p:spTgt spid="49"/>
                                        </p:tgtEl>
                                      </p:cBhvr>
                                    </p:animEffect>
                                  </p:childTnLst>
                                </p:cTn>
                              </p:par>
                              <p:par>
                                <p:cTn id="346" presetID="10" presetClass="entr" presetSubtype="0" fill="hold" nodeType="withEffect">
                                  <p:stCondLst>
                                    <p:cond delay="7800"/>
                                  </p:stCondLst>
                                  <p:childTnLst>
                                    <p:set>
                                      <p:cBhvr>
                                        <p:cTn id="347" dur="1" fill="hold">
                                          <p:stCondLst>
                                            <p:cond delay="0"/>
                                          </p:stCondLst>
                                        </p:cTn>
                                        <p:tgtEl>
                                          <p:spTgt spid="40"/>
                                        </p:tgtEl>
                                        <p:attrNameLst>
                                          <p:attrName>style.visibility</p:attrName>
                                        </p:attrNameLst>
                                      </p:cBhvr>
                                      <p:to>
                                        <p:strVal val="visible"/>
                                      </p:to>
                                    </p:set>
                                    <p:animEffect transition="in" filter="fade">
                                      <p:cBhvr>
                                        <p:cTn id="348" dur="250"/>
                                        <p:tgtEl>
                                          <p:spTgt spid="40"/>
                                        </p:tgtEl>
                                      </p:cBhvr>
                                    </p:animEffect>
                                  </p:childTnLst>
                                </p:cTn>
                              </p:par>
                              <p:par>
                                <p:cTn id="349" presetID="10" presetClass="entr" presetSubtype="0" fill="hold" grpId="0" nodeType="withEffect">
                                  <p:stCondLst>
                                    <p:cond delay="7800"/>
                                  </p:stCondLst>
                                  <p:childTnLst>
                                    <p:set>
                                      <p:cBhvr>
                                        <p:cTn id="350" dur="1" fill="hold">
                                          <p:stCondLst>
                                            <p:cond delay="0"/>
                                          </p:stCondLst>
                                        </p:cTn>
                                        <p:tgtEl>
                                          <p:spTgt spid="41"/>
                                        </p:tgtEl>
                                        <p:attrNameLst>
                                          <p:attrName>style.visibility</p:attrName>
                                        </p:attrNameLst>
                                      </p:cBhvr>
                                      <p:to>
                                        <p:strVal val="visible"/>
                                      </p:to>
                                    </p:set>
                                    <p:animEffect transition="in" filter="fade">
                                      <p:cBhvr>
                                        <p:cTn id="351" dur="250"/>
                                        <p:tgtEl>
                                          <p:spTgt spid="41"/>
                                        </p:tgtEl>
                                      </p:cBhvr>
                                    </p:animEffect>
                                  </p:childTnLst>
                                </p:cTn>
                              </p:par>
                              <p:par>
                                <p:cTn id="352" presetID="10" presetClass="exit" presetSubtype="0" fill="hold" nodeType="withEffect">
                                  <p:stCondLst>
                                    <p:cond delay="7800"/>
                                  </p:stCondLst>
                                  <p:childTnLst>
                                    <p:animEffect transition="out" filter="fade">
                                      <p:cBhvr>
                                        <p:cTn id="353" dur="250"/>
                                        <p:tgtEl>
                                          <p:spTgt spid="115"/>
                                        </p:tgtEl>
                                      </p:cBhvr>
                                    </p:animEffect>
                                    <p:set>
                                      <p:cBhvr>
                                        <p:cTn id="354" dur="1" fill="hold">
                                          <p:stCondLst>
                                            <p:cond delay="249"/>
                                          </p:stCondLst>
                                        </p:cTn>
                                        <p:tgtEl>
                                          <p:spTgt spid="115"/>
                                        </p:tgtEl>
                                        <p:attrNameLst>
                                          <p:attrName>style.visibility</p:attrName>
                                        </p:attrNameLst>
                                      </p:cBhvr>
                                      <p:to>
                                        <p:strVal val="hidden"/>
                                      </p:to>
                                    </p:set>
                                  </p:childTnLst>
                                </p:cTn>
                              </p:par>
                              <p:par>
                                <p:cTn id="355" presetID="10" presetClass="exit" presetSubtype="0" fill="hold" nodeType="withEffect">
                                  <p:stCondLst>
                                    <p:cond delay="7800"/>
                                  </p:stCondLst>
                                  <p:childTnLst>
                                    <p:animEffect transition="out" filter="fade">
                                      <p:cBhvr>
                                        <p:cTn id="356" dur="250"/>
                                        <p:tgtEl>
                                          <p:spTgt spid="118"/>
                                        </p:tgtEl>
                                      </p:cBhvr>
                                    </p:animEffect>
                                    <p:set>
                                      <p:cBhvr>
                                        <p:cTn id="357" dur="1" fill="hold">
                                          <p:stCondLst>
                                            <p:cond delay="249"/>
                                          </p:stCondLst>
                                        </p:cTn>
                                        <p:tgtEl>
                                          <p:spTgt spid="118"/>
                                        </p:tgtEl>
                                        <p:attrNameLst>
                                          <p:attrName>style.visibility</p:attrName>
                                        </p:attrNameLst>
                                      </p:cBhvr>
                                      <p:to>
                                        <p:strVal val="hidden"/>
                                      </p:to>
                                    </p:set>
                                  </p:childTnLst>
                                </p:cTn>
                              </p:par>
                              <p:par>
                                <p:cTn id="358" presetID="10" presetClass="exit" presetSubtype="0" fill="hold" nodeType="withEffect">
                                  <p:stCondLst>
                                    <p:cond delay="7800"/>
                                  </p:stCondLst>
                                  <p:childTnLst>
                                    <p:animEffect transition="out" filter="fade">
                                      <p:cBhvr>
                                        <p:cTn id="359" dur="250"/>
                                        <p:tgtEl>
                                          <p:spTgt spid="109"/>
                                        </p:tgtEl>
                                      </p:cBhvr>
                                    </p:animEffect>
                                    <p:set>
                                      <p:cBhvr>
                                        <p:cTn id="360" dur="1" fill="hold">
                                          <p:stCondLst>
                                            <p:cond delay="249"/>
                                          </p:stCondLst>
                                        </p:cTn>
                                        <p:tgtEl>
                                          <p:spTgt spid="109"/>
                                        </p:tgtEl>
                                        <p:attrNameLst>
                                          <p:attrName>style.visibility</p:attrName>
                                        </p:attrNameLst>
                                      </p:cBhvr>
                                      <p:to>
                                        <p:strVal val="hidden"/>
                                      </p:to>
                                    </p:set>
                                  </p:childTnLst>
                                </p:cTn>
                              </p:par>
                              <p:par>
                                <p:cTn id="361" presetID="10" presetClass="exit" presetSubtype="0" fill="hold" nodeType="withEffect">
                                  <p:stCondLst>
                                    <p:cond delay="7800"/>
                                  </p:stCondLst>
                                  <p:childTnLst>
                                    <p:animEffect transition="out" filter="fade">
                                      <p:cBhvr>
                                        <p:cTn id="362" dur="250"/>
                                        <p:tgtEl>
                                          <p:spTgt spid="106"/>
                                        </p:tgtEl>
                                      </p:cBhvr>
                                    </p:animEffect>
                                    <p:set>
                                      <p:cBhvr>
                                        <p:cTn id="363" dur="1" fill="hold">
                                          <p:stCondLst>
                                            <p:cond delay="249"/>
                                          </p:stCondLst>
                                        </p:cTn>
                                        <p:tgtEl>
                                          <p:spTgt spid="106"/>
                                        </p:tgtEl>
                                        <p:attrNameLst>
                                          <p:attrName>style.visibility</p:attrName>
                                        </p:attrNameLst>
                                      </p:cBhvr>
                                      <p:to>
                                        <p:strVal val="hidden"/>
                                      </p:to>
                                    </p:set>
                                  </p:childTnLst>
                                </p:cTn>
                              </p:par>
                              <p:par>
                                <p:cTn id="364" presetID="10" presetClass="exit" presetSubtype="0" fill="hold" nodeType="withEffect">
                                  <p:stCondLst>
                                    <p:cond delay="7800"/>
                                  </p:stCondLst>
                                  <p:childTnLst>
                                    <p:animEffect transition="out" filter="fade">
                                      <p:cBhvr>
                                        <p:cTn id="365" dur="250"/>
                                        <p:tgtEl>
                                          <p:spTgt spid="112"/>
                                        </p:tgtEl>
                                      </p:cBhvr>
                                    </p:animEffect>
                                    <p:set>
                                      <p:cBhvr>
                                        <p:cTn id="366" dur="1" fill="hold">
                                          <p:stCondLst>
                                            <p:cond delay="249"/>
                                          </p:stCondLst>
                                        </p:cTn>
                                        <p:tgtEl>
                                          <p:spTgt spid="112"/>
                                        </p:tgtEl>
                                        <p:attrNameLst>
                                          <p:attrName>style.visibility</p:attrName>
                                        </p:attrNameLst>
                                      </p:cBhvr>
                                      <p:to>
                                        <p:strVal val="hidden"/>
                                      </p:to>
                                    </p:set>
                                  </p:childTnLst>
                                </p:cTn>
                              </p:par>
                              <p:par>
                                <p:cTn id="367" presetID="10" presetClass="exit" presetSubtype="0" fill="hold" grpId="1" nodeType="withEffect">
                                  <p:stCondLst>
                                    <p:cond delay="8600"/>
                                  </p:stCondLst>
                                  <p:childTnLst>
                                    <p:animEffect transition="out" filter="fade">
                                      <p:cBhvr>
                                        <p:cTn id="368" dur="250"/>
                                        <p:tgtEl>
                                          <p:spTgt spid="55"/>
                                        </p:tgtEl>
                                      </p:cBhvr>
                                    </p:animEffect>
                                    <p:set>
                                      <p:cBhvr>
                                        <p:cTn id="369" dur="1" fill="hold">
                                          <p:stCondLst>
                                            <p:cond delay="249"/>
                                          </p:stCondLst>
                                        </p:cTn>
                                        <p:tgtEl>
                                          <p:spTgt spid="55"/>
                                        </p:tgtEl>
                                        <p:attrNameLst>
                                          <p:attrName>style.visibility</p:attrName>
                                        </p:attrNameLst>
                                      </p:cBhvr>
                                      <p:to>
                                        <p:strVal val="hidden"/>
                                      </p:to>
                                    </p:set>
                                  </p:childTnLst>
                                </p:cTn>
                              </p:par>
                              <p:par>
                                <p:cTn id="370" presetID="10" presetClass="exit" presetSubtype="0" fill="hold" grpId="1" nodeType="withEffect">
                                  <p:stCondLst>
                                    <p:cond delay="8600"/>
                                  </p:stCondLst>
                                  <p:childTnLst>
                                    <p:animEffect transition="out" filter="fade">
                                      <p:cBhvr>
                                        <p:cTn id="371" dur="250"/>
                                        <p:tgtEl>
                                          <p:spTgt spid="53"/>
                                        </p:tgtEl>
                                      </p:cBhvr>
                                    </p:animEffect>
                                    <p:set>
                                      <p:cBhvr>
                                        <p:cTn id="372" dur="1" fill="hold">
                                          <p:stCondLst>
                                            <p:cond delay="249"/>
                                          </p:stCondLst>
                                        </p:cTn>
                                        <p:tgtEl>
                                          <p:spTgt spid="53"/>
                                        </p:tgtEl>
                                        <p:attrNameLst>
                                          <p:attrName>style.visibility</p:attrName>
                                        </p:attrNameLst>
                                      </p:cBhvr>
                                      <p:to>
                                        <p:strVal val="hidden"/>
                                      </p:to>
                                    </p:set>
                                  </p:childTnLst>
                                </p:cTn>
                              </p:par>
                              <p:par>
                                <p:cTn id="373" presetID="10" presetClass="exit" presetSubtype="0" fill="hold" grpId="1" nodeType="withEffect">
                                  <p:stCondLst>
                                    <p:cond delay="8600"/>
                                  </p:stCondLst>
                                  <p:childTnLst>
                                    <p:animEffect transition="out" filter="fade">
                                      <p:cBhvr>
                                        <p:cTn id="374" dur="250"/>
                                        <p:tgtEl>
                                          <p:spTgt spid="51"/>
                                        </p:tgtEl>
                                      </p:cBhvr>
                                    </p:animEffect>
                                    <p:set>
                                      <p:cBhvr>
                                        <p:cTn id="375" dur="1" fill="hold">
                                          <p:stCondLst>
                                            <p:cond delay="249"/>
                                          </p:stCondLst>
                                        </p:cTn>
                                        <p:tgtEl>
                                          <p:spTgt spid="51"/>
                                        </p:tgtEl>
                                        <p:attrNameLst>
                                          <p:attrName>style.visibility</p:attrName>
                                        </p:attrNameLst>
                                      </p:cBhvr>
                                      <p:to>
                                        <p:strVal val="hidden"/>
                                      </p:to>
                                    </p:set>
                                  </p:childTnLst>
                                </p:cTn>
                              </p:par>
                              <p:par>
                                <p:cTn id="376" presetID="10" presetClass="exit" presetSubtype="0" fill="hold" grpId="1" nodeType="withEffect">
                                  <p:stCondLst>
                                    <p:cond delay="8600"/>
                                  </p:stCondLst>
                                  <p:childTnLst>
                                    <p:animEffect transition="out" filter="fade">
                                      <p:cBhvr>
                                        <p:cTn id="377" dur="250"/>
                                        <p:tgtEl>
                                          <p:spTgt spid="49"/>
                                        </p:tgtEl>
                                      </p:cBhvr>
                                    </p:animEffect>
                                    <p:set>
                                      <p:cBhvr>
                                        <p:cTn id="378" dur="1" fill="hold">
                                          <p:stCondLst>
                                            <p:cond delay="249"/>
                                          </p:stCondLst>
                                        </p:cTn>
                                        <p:tgtEl>
                                          <p:spTgt spid="49"/>
                                        </p:tgtEl>
                                        <p:attrNameLst>
                                          <p:attrName>style.visibility</p:attrName>
                                        </p:attrNameLst>
                                      </p:cBhvr>
                                      <p:to>
                                        <p:strVal val="hidden"/>
                                      </p:to>
                                    </p:set>
                                  </p:childTnLst>
                                </p:cTn>
                              </p:par>
                              <p:par>
                                <p:cTn id="379" presetID="10" presetClass="exit" presetSubtype="0" fill="hold" grpId="1" nodeType="withEffect">
                                  <p:stCondLst>
                                    <p:cond delay="8600"/>
                                  </p:stCondLst>
                                  <p:childTnLst>
                                    <p:animEffect transition="out" filter="fade">
                                      <p:cBhvr>
                                        <p:cTn id="380" dur="250"/>
                                        <p:tgtEl>
                                          <p:spTgt spid="41"/>
                                        </p:tgtEl>
                                      </p:cBhvr>
                                    </p:animEffect>
                                    <p:set>
                                      <p:cBhvr>
                                        <p:cTn id="381" dur="1" fill="hold">
                                          <p:stCondLst>
                                            <p:cond delay="249"/>
                                          </p:stCondLst>
                                        </p:cTn>
                                        <p:tgtEl>
                                          <p:spTgt spid="41"/>
                                        </p:tgtEl>
                                        <p:attrNameLst>
                                          <p:attrName>style.visibility</p:attrName>
                                        </p:attrNameLst>
                                      </p:cBhvr>
                                      <p:to>
                                        <p:strVal val="hidden"/>
                                      </p:to>
                                    </p:set>
                                  </p:childTnLst>
                                </p:cTn>
                              </p:par>
                              <p:par>
                                <p:cTn id="382" presetID="10" presetClass="entr" presetSubtype="0" fill="hold" grpId="0" nodeType="withEffect">
                                  <p:stCondLst>
                                    <p:cond delay="8600"/>
                                  </p:stCondLst>
                                  <p:childTnLst>
                                    <p:set>
                                      <p:cBhvr>
                                        <p:cTn id="383" dur="1" fill="hold">
                                          <p:stCondLst>
                                            <p:cond delay="0"/>
                                          </p:stCondLst>
                                        </p:cTn>
                                        <p:tgtEl>
                                          <p:spTgt spid="37"/>
                                        </p:tgtEl>
                                        <p:attrNameLst>
                                          <p:attrName>style.visibility</p:attrName>
                                        </p:attrNameLst>
                                      </p:cBhvr>
                                      <p:to>
                                        <p:strVal val="visible"/>
                                      </p:to>
                                    </p:set>
                                    <p:animEffect transition="in" filter="fade">
                                      <p:cBhvr>
                                        <p:cTn id="384" dur="250"/>
                                        <p:tgtEl>
                                          <p:spTgt spid="37"/>
                                        </p:tgtEl>
                                      </p:cBhvr>
                                    </p:animEffect>
                                  </p:childTnLst>
                                </p:cTn>
                              </p:par>
                              <p:par>
                                <p:cTn id="385" presetID="10" presetClass="entr" presetSubtype="0" fill="hold" grpId="0" nodeType="withEffect">
                                  <p:stCondLst>
                                    <p:cond delay="8600"/>
                                  </p:stCondLst>
                                  <p:childTnLst>
                                    <p:set>
                                      <p:cBhvr>
                                        <p:cTn id="386" dur="1" fill="hold">
                                          <p:stCondLst>
                                            <p:cond delay="0"/>
                                          </p:stCondLst>
                                        </p:cTn>
                                        <p:tgtEl>
                                          <p:spTgt spid="36"/>
                                        </p:tgtEl>
                                        <p:attrNameLst>
                                          <p:attrName>style.visibility</p:attrName>
                                        </p:attrNameLst>
                                      </p:cBhvr>
                                      <p:to>
                                        <p:strVal val="visible"/>
                                      </p:to>
                                    </p:set>
                                    <p:animEffect transition="in" filter="fade">
                                      <p:cBhvr>
                                        <p:cTn id="387" dur="250"/>
                                        <p:tgtEl>
                                          <p:spTgt spid="36"/>
                                        </p:tgtEl>
                                      </p:cBhvr>
                                    </p:animEffect>
                                  </p:childTnLst>
                                </p:cTn>
                              </p:par>
                              <p:par>
                                <p:cTn id="388" presetID="10" presetClass="entr" presetSubtype="0" fill="hold" grpId="0" nodeType="withEffect">
                                  <p:stCondLst>
                                    <p:cond delay="8600"/>
                                  </p:stCondLst>
                                  <p:childTnLst>
                                    <p:set>
                                      <p:cBhvr>
                                        <p:cTn id="389" dur="1" fill="hold">
                                          <p:stCondLst>
                                            <p:cond delay="0"/>
                                          </p:stCondLst>
                                        </p:cTn>
                                        <p:tgtEl>
                                          <p:spTgt spid="38"/>
                                        </p:tgtEl>
                                        <p:attrNameLst>
                                          <p:attrName>style.visibility</p:attrName>
                                        </p:attrNameLst>
                                      </p:cBhvr>
                                      <p:to>
                                        <p:strVal val="visible"/>
                                      </p:to>
                                    </p:set>
                                    <p:animEffect transition="in" filter="fade">
                                      <p:cBhvr>
                                        <p:cTn id="390" dur="250"/>
                                        <p:tgtEl>
                                          <p:spTgt spid="38"/>
                                        </p:tgtEl>
                                      </p:cBhvr>
                                    </p:animEffect>
                                  </p:childTnLst>
                                </p:cTn>
                              </p:par>
                              <p:par>
                                <p:cTn id="391" presetID="10" presetClass="entr" presetSubtype="0" fill="hold" grpId="0" nodeType="withEffect">
                                  <p:stCondLst>
                                    <p:cond delay="8600"/>
                                  </p:stCondLst>
                                  <p:childTnLst>
                                    <p:set>
                                      <p:cBhvr>
                                        <p:cTn id="392" dur="1" fill="hold">
                                          <p:stCondLst>
                                            <p:cond delay="0"/>
                                          </p:stCondLst>
                                        </p:cTn>
                                        <p:tgtEl>
                                          <p:spTgt spid="39"/>
                                        </p:tgtEl>
                                        <p:attrNameLst>
                                          <p:attrName>style.visibility</p:attrName>
                                        </p:attrNameLst>
                                      </p:cBhvr>
                                      <p:to>
                                        <p:strVal val="visible"/>
                                      </p:to>
                                    </p:set>
                                    <p:animEffect transition="in" filter="fade">
                                      <p:cBhvr>
                                        <p:cTn id="393" dur="250"/>
                                        <p:tgtEl>
                                          <p:spTgt spid="39"/>
                                        </p:tgtEl>
                                      </p:cBhvr>
                                    </p:animEffect>
                                  </p:childTnLst>
                                </p:cTn>
                              </p:par>
                              <p:par>
                                <p:cTn id="394" presetID="10" presetClass="entr" presetSubtype="0" fill="hold" grpId="0" nodeType="withEffect">
                                  <p:stCondLst>
                                    <p:cond delay="8600"/>
                                  </p:stCondLst>
                                  <p:childTnLst>
                                    <p:set>
                                      <p:cBhvr>
                                        <p:cTn id="395" dur="1" fill="hold">
                                          <p:stCondLst>
                                            <p:cond delay="0"/>
                                          </p:stCondLst>
                                        </p:cTn>
                                        <p:tgtEl>
                                          <p:spTgt spid="35"/>
                                        </p:tgtEl>
                                        <p:attrNameLst>
                                          <p:attrName>style.visibility</p:attrName>
                                        </p:attrNameLst>
                                      </p:cBhvr>
                                      <p:to>
                                        <p:strVal val="visible"/>
                                      </p:to>
                                    </p:set>
                                    <p:animEffect transition="in" filter="fade">
                                      <p:cBhvr>
                                        <p:cTn id="396"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animBg="1"/>
      <p:bldP spid="10" grpId="0"/>
      <p:bldP spid="11" grpId="0"/>
      <p:bldP spid="12" grpId="0"/>
      <p:bldP spid="13" grpId="0"/>
      <p:bldP spid="14" grpId="0"/>
      <p:bldP spid="15" grpId="0"/>
      <p:bldP spid="16" grpId="0"/>
      <p:bldP spid="17" grpId="0"/>
      <p:bldP spid="18" grpId="0"/>
      <p:bldP spid="19" grpId="0"/>
      <p:bldP spid="21" grpId="0" animBg="1"/>
      <p:bldP spid="21" grpId="1" animBg="1"/>
      <p:bldP spid="23" grpId="0" animBg="1"/>
      <p:bldP spid="23" grpId="1" animBg="1"/>
      <p:bldP spid="24" grpId="0" animBg="1"/>
      <p:bldP spid="25" grpId="0" animBg="1"/>
      <p:bldP spid="25" grpId="1" animBg="1"/>
      <p:bldP spid="27" grpId="0" animBg="1"/>
      <p:bldP spid="27" grpId="1" animBg="1"/>
      <p:bldP spid="28" grpId="0" animBg="1"/>
      <p:bldP spid="29" grpId="0" animBg="1"/>
      <p:bldP spid="29" grpId="1" animBg="1"/>
      <p:bldP spid="31" grpId="0" animBg="1"/>
      <p:bldP spid="31" grpId="1" animBg="1"/>
      <p:bldP spid="32" grpId="0" animBg="1"/>
      <p:bldP spid="33" grpId="0" animBg="1"/>
      <p:bldP spid="33" grpId="1" animBg="1"/>
      <p:bldP spid="34" grpId="0" animBg="1"/>
      <p:bldP spid="35" grpId="0"/>
      <p:bldP spid="36" grpId="0"/>
      <p:bldP spid="37" grpId="0"/>
      <p:bldP spid="38" grpId="0"/>
      <p:bldP spid="39" grpId="0"/>
      <p:bldP spid="41" grpId="0" animBg="1"/>
      <p:bldP spid="41" grpId="1" animBg="1"/>
      <p:bldP spid="43" grpId="0" animBg="1"/>
      <p:bldP spid="43" grpId="1" animBg="1"/>
      <p:bldP spid="45" grpId="0" animBg="1"/>
      <p:bldP spid="45" grpId="1" animBg="1"/>
      <p:bldP spid="47" grpId="0" animBg="1"/>
      <p:bldP spid="47" grpId="1" animBg="1"/>
      <p:bldP spid="48" grpId="0" animBg="1"/>
      <p:bldP spid="49" grpId="0" animBg="1"/>
      <p:bldP spid="49" grpId="1" animBg="1"/>
      <p:bldP spid="50" grpId="0" animBg="1"/>
      <p:bldP spid="51" grpId="0" animBg="1"/>
      <p:bldP spid="51" grpId="1" animBg="1"/>
      <p:bldP spid="53" grpId="0" animBg="1"/>
      <p:bldP spid="53" grpId="1" animBg="1"/>
      <p:bldP spid="55" grpId="0" animBg="1"/>
      <p:bldP spid="55" grpId="1" animBg="1"/>
      <p:bldP spid="98" grpId="0" animBg="1"/>
      <p:bldP spid="99" grpId="0" animBg="1"/>
      <p:bldP spid="99" grpId="1" animBg="1"/>
      <p:bldP spid="101" grpId="0" animBg="1"/>
      <p:bldP spid="101" grpId="1" animBg="1"/>
      <p:bldP spid="103" grpId="0" animBg="1"/>
      <p:bldP spid="103" grpId="1" animBg="1"/>
      <p:bldP spid="105" grpId="0" animBg="1"/>
      <p:bldP spid="10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563688"/>
            <a:ext cx="8740775" cy="1346200"/>
          </a:xfrm>
          <a:prstGeom prst="rect">
            <a:avLst/>
          </a:prstGeom>
        </p:spPr>
        <p:txBody>
          <a:bodyPr/>
          <a:lstStyle/>
          <a:p>
            <a:r>
              <a:rPr lang="en-US" sz="6500" dirty="0" smtClean="0">
                <a:solidFill>
                  <a:schemeClr val="bg1"/>
                </a:solidFill>
                <a:latin typeface="Segoe UI Light" pitchFamily="34" charset="0"/>
              </a:rPr>
              <a:t>Windows Azure SQL</a:t>
            </a:r>
            <a:endParaRPr lang="en-US" sz="6500" dirty="0">
              <a:solidFill>
                <a:schemeClr val="bg1"/>
              </a:solidFill>
              <a:latin typeface="Segoe UI Light" pitchFamily="34" charset="0"/>
            </a:endParaRPr>
          </a:p>
        </p:txBody>
      </p:sp>
    </p:spTree>
    <p:extLst>
      <p:ext uri="{BB962C8B-B14F-4D97-AF65-F5344CB8AC3E}">
        <p14:creationId xmlns:p14="http://schemas.microsoft.com/office/powerpoint/2010/main" val="175343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5452316" y="1004782"/>
            <a:ext cx="3327556" cy="3754222"/>
          </a:xfrm>
          <a:prstGeom prst="rect">
            <a:avLst/>
          </a:prstGeom>
          <a:noFill/>
          <a:ln w="15875">
            <a:solidFill>
              <a:schemeClr val="accent4">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67223" bIns="33611"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r>
              <a:rPr lang="en-US" sz="2059" dirty="0">
                <a:ln>
                  <a:solidFill>
                    <a:srgbClr val="FFFFFF">
                      <a:alpha val="0"/>
                    </a:srgbClr>
                  </a:solidFill>
                </a:ln>
                <a:solidFill>
                  <a:schemeClr val="tx2"/>
                </a:solidFill>
                <a:latin typeface="+mj-lt"/>
                <a:ea typeface="Segoe UI" pitchFamily="34" charset="0"/>
                <a:cs typeface="Segoe UI" pitchFamily="34" charset="0"/>
              </a:rPr>
              <a:t>RELATIONAL</a:t>
            </a:r>
          </a:p>
        </p:txBody>
      </p:sp>
      <p:sp>
        <p:nvSpPr>
          <p:cNvPr id="49" name="Rectangle 48"/>
          <p:cNvSpPr/>
          <p:nvPr/>
        </p:nvSpPr>
        <p:spPr bwMode="auto">
          <a:xfrm>
            <a:off x="127988" y="1014815"/>
            <a:ext cx="5003832" cy="3744190"/>
          </a:xfrm>
          <a:prstGeom prst="rect">
            <a:avLst/>
          </a:prstGeom>
          <a:noFill/>
          <a:ln w="15875">
            <a:solidFill>
              <a:schemeClr val="accent4">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67223" bIns="33611"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r>
              <a:rPr lang="en-US" sz="2059" dirty="0">
                <a:ln>
                  <a:solidFill>
                    <a:srgbClr val="FFFFFF">
                      <a:alpha val="0"/>
                    </a:srgbClr>
                  </a:solidFill>
                </a:ln>
                <a:solidFill>
                  <a:schemeClr val="tx2"/>
                </a:solidFill>
                <a:latin typeface="+mj-lt"/>
                <a:ea typeface="Segoe UI" pitchFamily="34" charset="0"/>
                <a:cs typeface="Segoe UI" pitchFamily="34" charset="0"/>
              </a:rPr>
              <a:t>NON-RELATIONAL</a:t>
            </a:r>
          </a:p>
        </p:txBody>
      </p:sp>
      <p:sp>
        <p:nvSpPr>
          <p:cNvPr id="56" name="Rectangle 55"/>
          <p:cNvSpPr/>
          <p:nvPr/>
        </p:nvSpPr>
        <p:spPr bwMode="auto">
          <a:xfrm>
            <a:off x="161797" y="1408836"/>
            <a:ext cx="1613336" cy="111822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spcBef>
                <a:spcPct val="0"/>
              </a:spcBef>
              <a:spcAft>
                <a:spcPct val="0"/>
              </a:spcAft>
            </a:pPr>
            <a:endParaRPr lang="en-US" sz="1765"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1817440" y="2584944"/>
            <a:ext cx="1613336" cy="336112"/>
          </a:xfrm>
          <a:prstGeom prst="rect">
            <a:avLst/>
          </a:prstGeom>
          <a:solidFill>
            <a:schemeClr val="accent2"/>
          </a:solidFill>
          <a:ln w="12700">
            <a:noFill/>
            <a:prstDash val="sysDash"/>
          </a:ln>
        </p:spPr>
        <p:txBody>
          <a:bodyPr wrap="square" lIns="67223" tIns="33611" rIns="67223" bIns="33611" rtlCol="0" anchor="ctr" anchorCtr="0">
            <a:noAutofit/>
          </a:bodyPr>
          <a:lstStyle>
            <a:defPPr>
              <a:defRPr lang="en-US"/>
            </a:defPPr>
            <a:lvl1pPr defTabSz="914363">
              <a:defRPr sz="2000"/>
            </a:lvl1pPr>
          </a:lstStyle>
          <a:p>
            <a:pPr algn="ctr" defTabSz="1194046"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Tables</a:t>
            </a:r>
          </a:p>
        </p:txBody>
      </p:sp>
      <p:sp>
        <p:nvSpPr>
          <p:cNvPr id="62" name="TextBox 61"/>
          <p:cNvSpPr txBox="1"/>
          <p:nvPr/>
        </p:nvSpPr>
        <p:spPr>
          <a:xfrm>
            <a:off x="177075" y="2590860"/>
            <a:ext cx="1613336" cy="336112"/>
          </a:xfrm>
          <a:prstGeom prst="rect">
            <a:avLst/>
          </a:prstGeom>
          <a:solidFill>
            <a:schemeClr val="accent6"/>
          </a:solidFill>
          <a:ln w="12700">
            <a:noFill/>
            <a:prstDash val="sysDash"/>
          </a:ln>
        </p:spPr>
        <p:txBody>
          <a:bodyPr wrap="square" lIns="67223" tIns="33611" rIns="67223" bIns="33611" rtlCol="0" anchor="ctr" anchorCtr="0">
            <a:noAutofit/>
          </a:bodyPr>
          <a:lstStyle>
            <a:defPPr>
              <a:defRPr lang="en-US"/>
            </a:defPPr>
            <a:lvl1pPr defTabSz="914363">
              <a:defRPr sz="2000"/>
            </a:lvl1pPr>
          </a:lstStyle>
          <a:p>
            <a:pPr algn="ctr" defTabSz="1194046"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Blob Storage</a:t>
            </a:r>
          </a:p>
        </p:txBody>
      </p:sp>
      <p:sp>
        <p:nvSpPr>
          <p:cNvPr id="78" name="TextBox 77"/>
          <p:cNvSpPr txBox="1"/>
          <p:nvPr/>
        </p:nvSpPr>
        <p:spPr>
          <a:xfrm>
            <a:off x="1812282" y="2969837"/>
            <a:ext cx="1613336" cy="1685301"/>
          </a:xfrm>
          <a:prstGeom prst="rect">
            <a:avLst/>
          </a:prstGeom>
          <a:noFill/>
        </p:spPr>
        <p:txBody>
          <a:bodyPr wrap="square" lIns="67223" tIns="33611" rIns="67223" bIns="33611" rtlCol="0">
            <a:noAutofit/>
          </a:bodyPr>
          <a:lstStyle/>
          <a:p>
            <a:pPr defTabSz="685445" fontAlgn="base">
              <a:spcBef>
                <a:spcPts val="441"/>
              </a:spcBef>
            </a:pPr>
            <a:r>
              <a:rPr lang="en-US" sz="881" dirty="0">
                <a:ln>
                  <a:solidFill>
                    <a:srgbClr val="FFFFFF">
                      <a:alpha val="0"/>
                    </a:srgbClr>
                  </a:solidFill>
                </a:ln>
                <a:solidFill>
                  <a:schemeClr val="tx2"/>
                </a:solidFill>
                <a:ea typeface="Segoe UI" pitchFamily="34" charset="0"/>
              </a:rPr>
              <a:t>A NoSQL key/value store that provides simple access to semi-structured data </a:t>
            </a:r>
            <a:br>
              <a:rPr lang="en-US" sz="881" dirty="0">
                <a:ln>
                  <a:solidFill>
                    <a:srgbClr val="FFFFFF">
                      <a:alpha val="0"/>
                    </a:srgbClr>
                  </a:solidFill>
                </a:ln>
                <a:solidFill>
                  <a:schemeClr val="tx2"/>
                </a:solidFill>
                <a:ea typeface="Segoe UI" pitchFamily="34" charset="0"/>
              </a:rPr>
            </a:br>
            <a:r>
              <a:rPr lang="en-US" sz="881" dirty="0">
                <a:ln>
                  <a:solidFill>
                    <a:srgbClr val="FFFFFF">
                      <a:alpha val="0"/>
                    </a:srgbClr>
                  </a:solidFill>
                </a:ln>
                <a:solidFill>
                  <a:schemeClr val="tx2"/>
                </a:solidFill>
                <a:ea typeface="Segoe UI" pitchFamily="34" charset="0"/>
              </a:rPr>
              <a:t>at a lower cost for applications that do not need robust querying capabilities</a:t>
            </a:r>
            <a:endParaRPr lang="en-US" sz="881" b="1" dirty="0">
              <a:ln>
                <a:solidFill>
                  <a:srgbClr val="FFFFFF">
                    <a:alpha val="0"/>
                  </a:srgbClr>
                </a:solidFill>
              </a:ln>
              <a:solidFill>
                <a:schemeClr val="tx2"/>
              </a:solidFill>
              <a:ea typeface="Segoe UI" pitchFamily="34" charset="0"/>
              <a:cs typeface="Segoe UI" pitchFamily="34" charset="0"/>
            </a:endParaRPr>
          </a:p>
        </p:txBody>
      </p:sp>
      <p:sp>
        <p:nvSpPr>
          <p:cNvPr id="79" name="TextBox 78"/>
          <p:cNvSpPr txBox="1"/>
          <p:nvPr/>
        </p:nvSpPr>
        <p:spPr>
          <a:xfrm>
            <a:off x="121460" y="2955090"/>
            <a:ext cx="1613336" cy="1668283"/>
          </a:xfrm>
          <a:prstGeom prst="rect">
            <a:avLst/>
          </a:prstGeom>
          <a:noFill/>
        </p:spPr>
        <p:txBody>
          <a:bodyPr wrap="square" lIns="67223" tIns="33611" rIns="67223" bIns="33611" rtlCol="0">
            <a:noAutofit/>
          </a:bodyPr>
          <a:lstStyle/>
          <a:p>
            <a:pPr defTabSz="685445" fontAlgn="base">
              <a:spcBef>
                <a:spcPts val="441"/>
              </a:spcBef>
            </a:pPr>
            <a:r>
              <a:rPr lang="en-US" sz="881" dirty="0">
                <a:ln>
                  <a:solidFill>
                    <a:srgbClr val="FFFFFF">
                      <a:alpha val="0"/>
                    </a:srgbClr>
                  </a:solidFill>
                </a:ln>
                <a:solidFill>
                  <a:schemeClr val="tx2"/>
                </a:solidFill>
                <a:ea typeface="Segoe UI" pitchFamily="34" charset="0"/>
                <a:cs typeface="Segoe UI" pitchFamily="34" charset="0"/>
              </a:rPr>
              <a:t>A cloud storage service offering the simplest way to store large amounts of unstructured text or binary data, such as video, audio and images, and for creating virtual hard drives in the cloud.</a:t>
            </a:r>
          </a:p>
        </p:txBody>
      </p:sp>
      <p:sp>
        <p:nvSpPr>
          <p:cNvPr id="55" name="Rectangle 54"/>
          <p:cNvSpPr/>
          <p:nvPr/>
        </p:nvSpPr>
        <p:spPr bwMode="auto">
          <a:xfrm>
            <a:off x="1817440" y="1418197"/>
            <a:ext cx="1613336" cy="1118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spcBef>
                <a:spcPct val="0"/>
              </a:spcBef>
              <a:spcAft>
                <a:spcPct val="0"/>
              </a:spcAft>
            </a:pPr>
            <a:endParaRPr lang="en-US" sz="1765"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48"/>
          <p:cNvGrpSpPr/>
          <p:nvPr/>
        </p:nvGrpSpPr>
        <p:grpSpPr>
          <a:xfrm>
            <a:off x="326527" y="1477934"/>
            <a:ext cx="1317558" cy="894057"/>
            <a:chOff x="9700488" y="1821395"/>
            <a:chExt cx="1792224" cy="1216152"/>
          </a:xfrm>
        </p:grpSpPr>
        <p:sp>
          <p:nvSpPr>
            <p:cNvPr id="51" name="Isosceles Triangle 50"/>
            <p:cNvSpPr/>
            <p:nvPr>
              <p:custDataLst>
                <p:tags r:id="rId3"/>
              </p:custDataLst>
            </p:nvPr>
          </p:nvSpPr>
          <p:spPr bwMode="auto">
            <a:xfrm rot="5400000">
              <a:off x="10403521" y="2273523"/>
              <a:ext cx="386158" cy="311896"/>
            </a:xfrm>
            <a:prstGeom prst="triangle">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a:ln>
                  <a:solidFill>
                    <a:srgbClr val="FFFFFF">
                      <a:alpha val="0"/>
                    </a:srgbClr>
                  </a:solidFill>
                </a:ln>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7" name="Rectangle 56"/>
            <p:cNvSpPr/>
            <p:nvPr>
              <p:custDataLst>
                <p:tags r:id="rId4"/>
              </p:custDataLst>
            </p:nvPr>
          </p:nvSpPr>
          <p:spPr bwMode="auto">
            <a:xfrm>
              <a:off x="9700488" y="1821395"/>
              <a:ext cx="1792224" cy="12161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algn="ctr" defTabSz="685445" fontAlgn="base">
                <a:lnSpc>
                  <a:spcPct val="90000"/>
                </a:lnSpc>
                <a:spcBef>
                  <a:spcPct val="0"/>
                </a:spcBef>
                <a:spcAft>
                  <a:spcPct val="0"/>
                </a:spcAft>
              </a:pPr>
              <a:r>
                <a:rPr lang="en-US" sz="1765" dirty="0">
                  <a:ln>
                    <a:solidFill>
                      <a:srgbClr val="FFFFFF">
                        <a:alpha val="0"/>
                      </a:srgbClr>
                    </a:solidFill>
                  </a:ln>
                  <a:solidFill>
                    <a:srgbClr val="FFFFFF"/>
                  </a:solidFill>
                  <a:latin typeface="+mj-lt"/>
                  <a:ea typeface="Segoe UI" pitchFamily="34" charset="0"/>
                  <a:cs typeface="Segoe UI" pitchFamily="34" charset="0"/>
                </a:rPr>
                <a:t>0100110100101010100101000111010100100101</a:t>
              </a:r>
            </a:p>
          </p:txBody>
        </p:sp>
      </p:grpSp>
      <p:graphicFrame>
        <p:nvGraphicFramePr>
          <p:cNvPr id="2" name="Object 1" hidden="1"/>
          <p:cNvGraphicFramePr>
            <a:graphicFrameLocks/>
          </p:cNvGraphicFramePr>
          <p:nvPr>
            <p:custDataLst>
              <p:tags r:id="rId2"/>
            </p:custDataLst>
            <p:extLst/>
          </p:nvPr>
        </p:nvGraphicFramePr>
        <p:xfrm>
          <a:off x="1817" y="1898"/>
          <a:ext cx="1167" cy="1167"/>
        </p:xfrm>
        <a:graphic>
          <a:graphicData uri="http://schemas.openxmlformats.org/presentationml/2006/ole">
            <mc:AlternateContent xmlns:mc="http://schemas.openxmlformats.org/markup-compatibility/2006">
              <mc:Choice xmlns:v="urn:schemas-microsoft-com:vml" Requires="v">
                <p:oleObj spid="_x0000_s2059" name="think-cell Slide" r:id="rId7" imgW="360" imgH="360" progId="">
                  <p:embed/>
                </p:oleObj>
              </mc:Choice>
              <mc:Fallback>
                <p:oleObj name="think-cell Slide" r:id="rId7" imgW="360" imgH="360"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7" y="1898"/>
                        <a:ext cx="1167" cy="11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Title 1"/>
          <p:cNvSpPr>
            <a:spLocks noGrp="1"/>
          </p:cNvSpPr>
          <p:nvPr>
            <p:ph type="title"/>
          </p:nvPr>
        </p:nvSpPr>
        <p:spPr/>
        <p:txBody>
          <a:bodyPr/>
          <a:lstStyle/>
          <a:p>
            <a:r>
              <a:rPr lang="en-US" sz="3600" dirty="0" smtClean="0"/>
              <a:t>Windows Azure data management options</a:t>
            </a:r>
            <a:endParaRPr lang="en-US" sz="3600" dirty="0"/>
          </a:p>
        </p:txBody>
      </p:sp>
      <p:graphicFrame>
        <p:nvGraphicFramePr>
          <p:cNvPr id="9" name="Table 8"/>
          <p:cNvGraphicFramePr>
            <a:graphicFrameLocks noGrp="1"/>
          </p:cNvGraphicFramePr>
          <p:nvPr>
            <p:extLst/>
          </p:nvPr>
        </p:nvGraphicFramePr>
        <p:xfrm>
          <a:off x="1965889" y="1529162"/>
          <a:ext cx="1316440" cy="945710"/>
        </p:xfrm>
        <a:graphic>
          <a:graphicData uri="http://schemas.openxmlformats.org/drawingml/2006/table">
            <a:tbl>
              <a:tblPr firstRow="1" bandRow="1">
                <a:tableStyleId>{5C22544A-7EE6-4342-B048-85BDC9FD1C3A}</a:tableStyleId>
              </a:tblPr>
              <a:tblGrid>
                <a:gridCol w="263288"/>
                <a:gridCol w="263288"/>
                <a:gridCol w="263288"/>
                <a:gridCol w="263288"/>
                <a:gridCol w="263288"/>
              </a:tblGrid>
              <a:tr h="181521">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67223" marR="67223" marT="33611" marB="33611">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67223" marR="67223" marT="33611" marB="33611">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67223" marR="67223" marT="33611" marB="33611">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67223" marR="67223" marT="33611" marB="33611">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1521">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181521">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181521">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181521">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67223" marR="67223" marT="33611" marB="33611">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TextBox 47"/>
          <p:cNvSpPr txBox="1"/>
          <p:nvPr/>
        </p:nvSpPr>
        <p:spPr>
          <a:xfrm>
            <a:off x="5494350" y="2574912"/>
            <a:ext cx="1613336" cy="336112"/>
          </a:xfrm>
          <a:prstGeom prst="rect">
            <a:avLst/>
          </a:prstGeom>
          <a:solidFill>
            <a:schemeClr val="accent3"/>
          </a:solidFill>
          <a:ln w="12700">
            <a:noFill/>
            <a:prstDash val="sysDash"/>
          </a:ln>
        </p:spPr>
        <p:txBody>
          <a:bodyPr wrap="square" lIns="67223" tIns="33611" rIns="67223" bIns="33611" rtlCol="0" anchor="ctr" anchorCtr="0">
            <a:noAutofit/>
          </a:bodyPr>
          <a:lstStyle>
            <a:defPPr>
              <a:defRPr lang="en-US"/>
            </a:defPPr>
            <a:lvl1pPr defTabSz="914363">
              <a:defRPr sz="2000"/>
            </a:lvl1pPr>
          </a:lstStyle>
          <a:p>
            <a:pPr algn="ctr" defTabSz="1194046"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SQL Server in a VM</a:t>
            </a:r>
          </a:p>
        </p:txBody>
      </p:sp>
      <p:sp>
        <p:nvSpPr>
          <p:cNvPr id="52" name="TextBox 51"/>
          <p:cNvSpPr txBox="1"/>
          <p:nvPr/>
        </p:nvSpPr>
        <p:spPr>
          <a:xfrm>
            <a:off x="7139108" y="2574912"/>
            <a:ext cx="1613336" cy="336112"/>
          </a:xfrm>
          <a:prstGeom prst="rect">
            <a:avLst/>
          </a:prstGeom>
          <a:solidFill>
            <a:schemeClr val="accent1"/>
          </a:solidFill>
          <a:ln w="12700">
            <a:noFill/>
            <a:prstDash val="sysDash"/>
          </a:ln>
        </p:spPr>
        <p:txBody>
          <a:bodyPr wrap="square" lIns="67223" tIns="33611" rIns="67223" bIns="33611" rtlCol="0" anchor="ctr" anchorCtr="0">
            <a:noAutofit/>
          </a:bodyPr>
          <a:lstStyle>
            <a:defPPr>
              <a:defRPr lang="en-US"/>
            </a:defPPr>
            <a:lvl1pPr defTabSz="914363">
              <a:defRPr sz="2000"/>
            </a:lvl1pPr>
          </a:lstStyle>
          <a:p>
            <a:pPr algn="ctr" defTabSz="1194046"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SQL Database</a:t>
            </a:r>
          </a:p>
        </p:txBody>
      </p:sp>
      <p:cxnSp>
        <p:nvCxnSpPr>
          <p:cNvPr id="65" name="Straight Connector 64"/>
          <p:cNvCxnSpPr>
            <a:endCxn id="47" idx="2"/>
          </p:cNvCxnSpPr>
          <p:nvPr/>
        </p:nvCxnSpPr>
        <p:spPr>
          <a:xfrm flipH="1">
            <a:off x="7116095" y="3008049"/>
            <a:ext cx="7807" cy="1750955"/>
          </a:xfrm>
          <a:prstGeom prst="line">
            <a:avLst/>
          </a:prstGeom>
          <a:ln w="158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508064" y="2917063"/>
            <a:ext cx="1613336" cy="1668283"/>
          </a:xfrm>
          <a:prstGeom prst="rect">
            <a:avLst/>
          </a:prstGeom>
          <a:noFill/>
        </p:spPr>
        <p:txBody>
          <a:bodyPr wrap="square" lIns="67223" tIns="33611" rIns="67223" bIns="33611" rtlCol="0">
            <a:noAutofit/>
          </a:bodyPr>
          <a:lstStyle/>
          <a:p>
            <a:pPr>
              <a:spcBef>
                <a:spcPts val="441"/>
              </a:spcBef>
            </a:pPr>
            <a:r>
              <a:rPr lang="en-US" sz="881" dirty="0">
                <a:ln>
                  <a:solidFill>
                    <a:srgbClr val="FFFFFF">
                      <a:alpha val="0"/>
                    </a:srgbClr>
                  </a:solidFill>
                </a:ln>
                <a:solidFill>
                  <a:schemeClr val="tx2"/>
                </a:solidFill>
                <a:ea typeface="Segoe UI" pitchFamily="34" charset="0"/>
                <a:cs typeface="Segoe UI" pitchFamily="34" charset="0"/>
              </a:rPr>
              <a:t>A full-featured instance of SQL Server running in a Windows Azure Virtual Machine for quickly and easily running</a:t>
            </a:r>
            <a:r>
              <a:rPr lang="en-US" sz="881" strike="sngStrike" dirty="0">
                <a:ln>
                  <a:solidFill>
                    <a:srgbClr val="FFFFFF">
                      <a:alpha val="0"/>
                    </a:srgbClr>
                  </a:solidFill>
                </a:ln>
                <a:solidFill>
                  <a:schemeClr val="tx2"/>
                </a:solidFill>
                <a:ea typeface="Segoe UI" pitchFamily="34" charset="0"/>
                <a:cs typeface="Segoe UI" pitchFamily="34" charset="0"/>
              </a:rPr>
              <a:t> </a:t>
            </a:r>
            <a:r>
              <a:rPr lang="en-US" sz="881" dirty="0">
                <a:ln>
                  <a:solidFill>
                    <a:srgbClr val="FFFFFF">
                      <a:alpha val="0"/>
                    </a:srgbClr>
                  </a:solidFill>
                </a:ln>
                <a:solidFill>
                  <a:schemeClr val="tx2"/>
                </a:solidFill>
                <a:ea typeface="Segoe UI" pitchFamily="34" charset="0"/>
                <a:cs typeface="Segoe UI" pitchFamily="34" charset="0"/>
              </a:rPr>
              <a:t>or testing SQL Server applications in the cloud</a:t>
            </a:r>
          </a:p>
        </p:txBody>
      </p:sp>
      <p:sp>
        <p:nvSpPr>
          <p:cNvPr id="77" name="TextBox 76"/>
          <p:cNvSpPr txBox="1"/>
          <p:nvPr/>
        </p:nvSpPr>
        <p:spPr>
          <a:xfrm>
            <a:off x="7166536" y="2917063"/>
            <a:ext cx="1613336" cy="1668284"/>
          </a:xfrm>
          <a:prstGeom prst="rect">
            <a:avLst/>
          </a:prstGeom>
          <a:noFill/>
        </p:spPr>
        <p:txBody>
          <a:bodyPr wrap="square" lIns="67223" tIns="33611" rIns="67223" bIns="33611" rtlCol="0">
            <a:noAutofit/>
          </a:bodyPr>
          <a:lstStyle/>
          <a:p>
            <a:pPr defTabSz="685445" fontAlgn="base">
              <a:spcBef>
                <a:spcPts val="441"/>
              </a:spcBef>
            </a:pPr>
            <a:r>
              <a:rPr lang="en-US" sz="881" dirty="0">
                <a:ln>
                  <a:solidFill>
                    <a:srgbClr val="FFFFFF">
                      <a:alpha val="0"/>
                    </a:srgbClr>
                  </a:solidFill>
                </a:ln>
                <a:solidFill>
                  <a:schemeClr val="tx2"/>
                </a:solidFill>
                <a:ea typeface="Segoe UI" pitchFamily="34" charset="0"/>
              </a:rPr>
              <a:t>A feature-rich, fully managed relational database service that offers a highly productive experience with business-ready capabilities built on SQL Server technology</a:t>
            </a:r>
            <a:br>
              <a:rPr lang="en-US" sz="881" dirty="0">
                <a:ln>
                  <a:solidFill>
                    <a:srgbClr val="FFFFFF">
                      <a:alpha val="0"/>
                    </a:srgbClr>
                  </a:solidFill>
                </a:ln>
                <a:solidFill>
                  <a:schemeClr val="tx2"/>
                </a:solidFill>
                <a:ea typeface="Segoe UI" pitchFamily="34" charset="0"/>
              </a:rPr>
            </a:br>
            <a:endParaRPr lang="en-US" sz="881" dirty="0">
              <a:ln>
                <a:solidFill>
                  <a:srgbClr val="FFFFFF">
                    <a:alpha val="0"/>
                  </a:srgbClr>
                </a:solidFill>
              </a:ln>
              <a:solidFill>
                <a:schemeClr val="tx2"/>
              </a:solidFill>
              <a:ea typeface="Segoe UI" pitchFamily="34" charset="0"/>
              <a:cs typeface="Segoe UI" pitchFamily="34" charset="0"/>
            </a:endParaRPr>
          </a:p>
        </p:txBody>
      </p:sp>
      <p:sp>
        <p:nvSpPr>
          <p:cNvPr id="92" name="TextBox 91"/>
          <p:cNvSpPr txBox="1"/>
          <p:nvPr/>
        </p:nvSpPr>
        <p:spPr>
          <a:xfrm>
            <a:off x="3541496" y="2948949"/>
            <a:ext cx="1613336" cy="1668283"/>
          </a:xfrm>
          <a:prstGeom prst="rect">
            <a:avLst/>
          </a:prstGeom>
          <a:noFill/>
        </p:spPr>
        <p:txBody>
          <a:bodyPr wrap="square" lIns="67223" tIns="33611" rIns="67223" bIns="33611" rtlCol="0">
            <a:noAutofit/>
          </a:bodyPr>
          <a:lstStyle/>
          <a:p>
            <a:pPr defTabSz="672161">
              <a:spcBef>
                <a:spcPts val="441"/>
              </a:spcBef>
              <a:defRPr/>
            </a:pPr>
            <a:r>
              <a:rPr lang="en-US" sz="881" dirty="0">
                <a:ln>
                  <a:solidFill>
                    <a:srgbClr val="FFFFFF">
                      <a:alpha val="0"/>
                    </a:srgbClr>
                  </a:solidFill>
                </a:ln>
                <a:solidFill>
                  <a:schemeClr val="tx2"/>
                </a:solidFill>
              </a:rPr>
              <a:t>A Big Data implementation 100% compatible with </a:t>
            </a:r>
            <a:r>
              <a:rPr lang="en-US" sz="881" dirty="0" err="1">
                <a:ln>
                  <a:solidFill>
                    <a:srgbClr val="FFFFFF">
                      <a:alpha val="0"/>
                    </a:srgbClr>
                  </a:solidFill>
                </a:ln>
                <a:solidFill>
                  <a:schemeClr val="tx2"/>
                </a:solidFill>
              </a:rPr>
              <a:t>Hadoop</a:t>
            </a:r>
            <a:r>
              <a:rPr lang="en-US" sz="881" dirty="0">
                <a:ln>
                  <a:solidFill>
                    <a:srgbClr val="FFFFFF">
                      <a:alpha val="0"/>
                    </a:srgbClr>
                  </a:solidFill>
                </a:ln>
                <a:solidFill>
                  <a:schemeClr val="tx2"/>
                </a:solidFill>
              </a:rPr>
              <a:t>. </a:t>
            </a:r>
          </a:p>
        </p:txBody>
      </p:sp>
      <p:sp>
        <p:nvSpPr>
          <p:cNvPr id="95" name="TextBox 94"/>
          <p:cNvSpPr txBox="1"/>
          <p:nvPr/>
        </p:nvSpPr>
        <p:spPr>
          <a:xfrm>
            <a:off x="3490752" y="2564319"/>
            <a:ext cx="1613336" cy="336112"/>
          </a:xfrm>
          <a:prstGeom prst="rect">
            <a:avLst/>
          </a:prstGeom>
          <a:solidFill>
            <a:schemeClr val="accent5">
              <a:lumMod val="50000"/>
            </a:schemeClr>
          </a:solidFill>
          <a:ln w="12700">
            <a:noFill/>
            <a:prstDash val="sysDash"/>
          </a:ln>
        </p:spPr>
        <p:txBody>
          <a:bodyPr wrap="square" lIns="67223" tIns="33611" rIns="67223" bIns="33611" rtlCol="0" anchor="ctr" anchorCtr="0">
            <a:noAutofit/>
          </a:bodyPr>
          <a:lstStyle>
            <a:defPPr>
              <a:defRPr lang="en-US"/>
            </a:defPPr>
            <a:lvl1pPr defTabSz="914363">
              <a:defRPr sz="2000"/>
            </a:lvl1pPr>
          </a:lstStyle>
          <a:p>
            <a:pPr algn="ctr" defTabSz="1194046" fontAlgn="base">
              <a:defRPr/>
            </a:pPr>
            <a:r>
              <a:rPr lang="en-US" sz="1324" kern="0" dirty="0" err="1">
                <a:ln>
                  <a:solidFill>
                    <a:srgbClr val="FFFFFF">
                      <a:alpha val="0"/>
                    </a:srgbClr>
                  </a:solidFill>
                </a:ln>
                <a:gradFill>
                  <a:gsLst>
                    <a:gs pos="0">
                      <a:sysClr val="window" lastClr="FFFFFF"/>
                    </a:gs>
                    <a:gs pos="100000">
                      <a:sysClr val="window" lastClr="FFFFFF"/>
                    </a:gs>
                  </a:gsLst>
                  <a:lin ang="16200000" scaled="0"/>
                </a:gradFill>
              </a:rPr>
              <a:t>HDInsight</a:t>
            </a:r>
            <a:endParaRPr lang="en-US" sz="1324" kern="0" dirty="0">
              <a:ln>
                <a:solidFill>
                  <a:srgbClr val="FFFFFF">
                    <a:alpha val="0"/>
                  </a:srgbClr>
                </a:solidFill>
              </a:ln>
              <a:gradFill>
                <a:gsLst>
                  <a:gs pos="0">
                    <a:sysClr val="window" lastClr="FFFFFF"/>
                  </a:gs>
                  <a:gs pos="100000">
                    <a:sysClr val="window" lastClr="FFFFFF"/>
                  </a:gs>
                </a:gsLst>
                <a:lin ang="16200000" scaled="0"/>
              </a:gradFill>
            </a:endParaRPr>
          </a:p>
        </p:txBody>
      </p:sp>
      <p:sp>
        <p:nvSpPr>
          <p:cNvPr id="7" name="Rectangle 6"/>
          <p:cNvSpPr/>
          <p:nvPr/>
        </p:nvSpPr>
        <p:spPr bwMode="auto">
          <a:xfrm>
            <a:off x="5494350" y="1408165"/>
            <a:ext cx="1613336" cy="111822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spcBef>
                <a:spcPct val="0"/>
              </a:spcBef>
              <a:spcAft>
                <a:spcPct val="0"/>
              </a:spcAft>
            </a:pPr>
            <a:endParaRPr lang="en-US" sz="1765"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7139108" y="1408165"/>
            <a:ext cx="1613336" cy="1118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spcBef>
                <a:spcPct val="0"/>
              </a:spcBef>
              <a:spcAft>
                <a:spcPct val="0"/>
              </a:spcAft>
            </a:pPr>
            <a:endParaRPr lang="en-US" sz="1765"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3475474" y="1397571"/>
            <a:ext cx="1613336" cy="11182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spcBef>
                <a:spcPct val="0"/>
              </a:spcBef>
              <a:spcAft>
                <a:spcPct val="0"/>
              </a:spcAft>
            </a:pPr>
            <a:endParaRPr lang="en-US" sz="1765"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39" name="Oval 3"/>
          <p:cNvSpPr/>
          <p:nvPr/>
        </p:nvSpPr>
        <p:spPr bwMode="auto">
          <a:xfrm>
            <a:off x="5645071" y="1584784"/>
            <a:ext cx="1339324" cy="764989"/>
          </a:xfrm>
          <a:custGeom>
            <a:avLst/>
            <a:gdLst/>
            <a:ahLst/>
            <a:cxnLst/>
            <a:rect l="l" t="t" r="r" b="b"/>
            <a:pathLst>
              <a:path w="3736341" h="2134108">
                <a:moveTo>
                  <a:pt x="2449029" y="1336087"/>
                </a:moveTo>
                <a:cubicBezTo>
                  <a:pt x="2481084" y="1339348"/>
                  <a:pt x="2504598" y="1366295"/>
                  <a:pt x="2501548" y="1396273"/>
                </a:cubicBezTo>
                <a:cubicBezTo>
                  <a:pt x="2498498" y="1426251"/>
                  <a:pt x="2470040" y="1447910"/>
                  <a:pt x="2437984" y="1444649"/>
                </a:cubicBezTo>
                <a:cubicBezTo>
                  <a:pt x="2405929" y="1441388"/>
                  <a:pt x="2382415" y="1414442"/>
                  <a:pt x="2385465" y="1384464"/>
                </a:cubicBezTo>
                <a:cubicBezTo>
                  <a:pt x="2388515" y="1354485"/>
                  <a:pt x="2416973" y="1332826"/>
                  <a:pt x="2449029" y="1336087"/>
                </a:cubicBezTo>
                <a:close/>
                <a:moveTo>
                  <a:pt x="2445172" y="1332126"/>
                </a:moveTo>
                <a:cubicBezTo>
                  <a:pt x="2409374" y="1328484"/>
                  <a:pt x="2377722" y="1351416"/>
                  <a:pt x="2374474" y="1383345"/>
                </a:cubicBezTo>
                <a:cubicBezTo>
                  <a:pt x="2371226" y="1415275"/>
                  <a:pt x="2397612" y="1444111"/>
                  <a:pt x="2433409" y="1447753"/>
                </a:cubicBezTo>
                <a:cubicBezTo>
                  <a:pt x="2469206" y="1451395"/>
                  <a:pt x="2500859" y="1428462"/>
                  <a:pt x="2504107" y="1396533"/>
                </a:cubicBezTo>
                <a:cubicBezTo>
                  <a:pt x="2507355" y="1364604"/>
                  <a:pt x="2480969" y="1335767"/>
                  <a:pt x="2445172" y="1332126"/>
                </a:cubicBezTo>
                <a:close/>
                <a:moveTo>
                  <a:pt x="1939956" y="1273082"/>
                </a:moveTo>
                <a:cubicBezTo>
                  <a:pt x="1963917" y="1275519"/>
                  <a:pt x="1981493" y="1295661"/>
                  <a:pt x="1979213" y="1318069"/>
                </a:cubicBezTo>
                <a:cubicBezTo>
                  <a:pt x="1976934" y="1340477"/>
                  <a:pt x="1955662" y="1356667"/>
                  <a:pt x="1931701" y="1354229"/>
                </a:cubicBezTo>
                <a:cubicBezTo>
                  <a:pt x="1907740" y="1351792"/>
                  <a:pt x="1890164" y="1331650"/>
                  <a:pt x="1892444" y="1309242"/>
                </a:cubicBezTo>
                <a:cubicBezTo>
                  <a:pt x="1894723" y="1286834"/>
                  <a:pt x="1915995" y="1270644"/>
                  <a:pt x="1939956" y="1273082"/>
                </a:cubicBezTo>
                <a:close/>
                <a:moveTo>
                  <a:pt x="1937073" y="1270121"/>
                </a:moveTo>
                <a:cubicBezTo>
                  <a:pt x="1910316" y="1267398"/>
                  <a:pt x="1886656" y="1284540"/>
                  <a:pt x="1884228" y="1308406"/>
                </a:cubicBezTo>
                <a:cubicBezTo>
                  <a:pt x="1881800" y="1332273"/>
                  <a:pt x="1901523" y="1353827"/>
                  <a:pt x="1928281" y="1356549"/>
                </a:cubicBezTo>
                <a:cubicBezTo>
                  <a:pt x="1955038" y="1359272"/>
                  <a:pt x="1978698" y="1342130"/>
                  <a:pt x="1981126" y="1318264"/>
                </a:cubicBezTo>
                <a:cubicBezTo>
                  <a:pt x="1983554" y="1294397"/>
                  <a:pt x="1963831" y="1272843"/>
                  <a:pt x="1937073" y="1270121"/>
                </a:cubicBezTo>
                <a:close/>
                <a:moveTo>
                  <a:pt x="2171747" y="1034919"/>
                </a:moveTo>
                <a:lnTo>
                  <a:pt x="2533950" y="1057916"/>
                </a:lnTo>
                <a:lnTo>
                  <a:pt x="2533950" y="1514982"/>
                </a:lnTo>
                <a:lnTo>
                  <a:pt x="2171747" y="1445991"/>
                </a:lnTo>
                <a:close/>
                <a:moveTo>
                  <a:pt x="1723301" y="1025081"/>
                </a:moveTo>
                <a:lnTo>
                  <a:pt x="2009823" y="1043273"/>
                </a:lnTo>
                <a:lnTo>
                  <a:pt x="2009823" y="1404836"/>
                </a:lnTo>
                <a:lnTo>
                  <a:pt x="1723301" y="1350260"/>
                </a:lnTo>
                <a:close/>
                <a:moveTo>
                  <a:pt x="1725575" y="940944"/>
                </a:moveTo>
                <a:lnTo>
                  <a:pt x="2012096" y="945491"/>
                </a:lnTo>
                <a:lnTo>
                  <a:pt x="2012096" y="1018259"/>
                </a:lnTo>
                <a:lnTo>
                  <a:pt x="1725575" y="1004615"/>
                </a:lnTo>
                <a:cubicBezTo>
                  <a:pt x="1726333" y="983392"/>
                  <a:pt x="1727090" y="962168"/>
                  <a:pt x="1725575" y="940944"/>
                </a:cubicBezTo>
                <a:close/>
                <a:moveTo>
                  <a:pt x="2174621" y="928558"/>
                </a:moveTo>
                <a:lnTo>
                  <a:pt x="2536825" y="934306"/>
                </a:lnTo>
                <a:lnTo>
                  <a:pt x="2536825" y="1026294"/>
                </a:lnTo>
                <a:lnTo>
                  <a:pt x="2174621" y="1009047"/>
                </a:lnTo>
                <a:cubicBezTo>
                  <a:pt x="2175580" y="982218"/>
                  <a:pt x="2176537" y="955388"/>
                  <a:pt x="2174621" y="928558"/>
                </a:cubicBezTo>
                <a:close/>
                <a:moveTo>
                  <a:pt x="2012096" y="845435"/>
                </a:moveTo>
                <a:lnTo>
                  <a:pt x="2012096" y="919485"/>
                </a:lnTo>
                <a:lnTo>
                  <a:pt x="1725575" y="916716"/>
                </a:lnTo>
                <a:cubicBezTo>
                  <a:pt x="1726333" y="895492"/>
                  <a:pt x="1727090" y="868934"/>
                  <a:pt x="1725575" y="847710"/>
                </a:cubicBezTo>
                <a:close/>
                <a:moveTo>
                  <a:pt x="2536825" y="807822"/>
                </a:moveTo>
                <a:lnTo>
                  <a:pt x="2536825" y="901431"/>
                </a:lnTo>
                <a:lnTo>
                  <a:pt x="2174621" y="897930"/>
                </a:lnTo>
                <a:cubicBezTo>
                  <a:pt x="2175580" y="871100"/>
                  <a:pt x="2176537" y="837527"/>
                  <a:pt x="2174621" y="810697"/>
                </a:cubicBezTo>
                <a:close/>
                <a:moveTo>
                  <a:pt x="2012096" y="747638"/>
                </a:moveTo>
                <a:lnTo>
                  <a:pt x="2012096" y="821687"/>
                </a:lnTo>
                <a:lnTo>
                  <a:pt x="1726464" y="827809"/>
                </a:lnTo>
                <a:cubicBezTo>
                  <a:pt x="1727222" y="806585"/>
                  <a:pt x="1727090" y="780916"/>
                  <a:pt x="1725575" y="759692"/>
                </a:cubicBezTo>
                <a:close/>
                <a:moveTo>
                  <a:pt x="2536825" y="684192"/>
                </a:moveTo>
                <a:lnTo>
                  <a:pt x="2536825" y="777801"/>
                </a:lnTo>
                <a:lnTo>
                  <a:pt x="2175745" y="785539"/>
                </a:lnTo>
                <a:cubicBezTo>
                  <a:pt x="2176704" y="758709"/>
                  <a:pt x="2176537" y="726260"/>
                  <a:pt x="2174621" y="699430"/>
                </a:cubicBezTo>
                <a:close/>
                <a:moveTo>
                  <a:pt x="2012096" y="647174"/>
                </a:moveTo>
                <a:lnTo>
                  <a:pt x="2012096" y="721224"/>
                </a:lnTo>
                <a:lnTo>
                  <a:pt x="1726464" y="737124"/>
                </a:lnTo>
                <a:cubicBezTo>
                  <a:pt x="1727222" y="715901"/>
                  <a:pt x="1727090" y="692899"/>
                  <a:pt x="1725575" y="671675"/>
                </a:cubicBezTo>
                <a:close/>
                <a:moveTo>
                  <a:pt x="2536825" y="557191"/>
                </a:moveTo>
                <a:lnTo>
                  <a:pt x="2536825" y="650800"/>
                </a:lnTo>
                <a:lnTo>
                  <a:pt x="2175745" y="670901"/>
                </a:lnTo>
                <a:cubicBezTo>
                  <a:pt x="2176704" y="644072"/>
                  <a:pt x="2176537" y="614994"/>
                  <a:pt x="2174621" y="588164"/>
                </a:cubicBezTo>
                <a:close/>
                <a:moveTo>
                  <a:pt x="2012096" y="547598"/>
                </a:moveTo>
                <a:lnTo>
                  <a:pt x="2012096" y="621648"/>
                </a:lnTo>
                <a:lnTo>
                  <a:pt x="1726464" y="648217"/>
                </a:lnTo>
                <a:cubicBezTo>
                  <a:pt x="1727222" y="626994"/>
                  <a:pt x="1727979" y="603103"/>
                  <a:pt x="1726464" y="581879"/>
                </a:cubicBezTo>
                <a:close/>
                <a:moveTo>
                  <a:pt x="2012096" y="448912"/>
                </a:moveTo>
                <a:lnTo>
                  <a:pt x="2012096" y="522962"/>
                </a:lnTo>
                <a:lnTo>
                  <a:pt x="1727353" y="559311"/>
                </a:lnTo>
                <a:cubicBezTo>
                  <a:pt x="1728111" y="538088"/>
                  <a:pt x="1727979" y="514197"/>
                  <a:pt x="1726464" y="492973"/>
                </a:cubicBezTo>
                <a:close/>
                <a:moveTo>
                  <a:pt x="2536825" y="431313"/>
                </a:moveTo>
                <a:lnTo>
                  <a:pt x="2536825" y="524923"/>
                </a:lnTo>
                <a:lnTo>
                  <a:pt x="2175745" y="558510"/>
                </a:lnTo>
                <a:cubicBezTo>
                  <a:pt x="2176704" y="531681"/>
                  <a:pt x="2177661" y="501479"/>
                  <a:pt x="2175745" y="474649"/>
                </a:cubicBezTo>
                <a:close/>
                <a:moveTo>
                  <a:pt x="2536825" y="306561"/>
                </a:moveTo>
                <a:lnTo>
                  <a:pt x="2536825" y="400170"/>
                </a:lnTo>
                <a:lnTo>
                  <a:pt x="2176869" y="446121"/>
                </a:lnTo>
                <a:cubicBezTo>
                  <a:pt x="2177827" y="419291"/>
                  <a:pt x="2177661" y="389089"/>
                  <a:pt x="2175745" y="362260"/>
                </a:cubicBezTo>
                <a:close/>
                <a:moveTo>
                  <a:pt x="2556213" y="276383"/>
                </a:moveTo>
                <a:lnTo>
                  <a:pt x="2130767" y="348250"/>
                </a:lnTo>
                <a:lnTo>
                  <a:pt x="2130767" y="1384395"/>
                </a:lnTo>
                <a:cubicBezTo>
                  <a:pt x="2128878" y="1385285"/>
                  <a:pt x="2118232" y="1390406"/>
                  <a:pt x="2116281" y="1391330"/>
                </a:cubicBezTo>
                <a:lnTo>
                  <a:pt x="2121997" y="1388543"/>
                </a:lnTo>
                <a:lnTo>
                  <a:pt x="2124363" y="465367"/>
                </a:lnTo>
                <a:cubicBezTo>
                  <a:pt x="2124587" y="465455"/>
                  <a:pt x="2124807" y="465549"/>
                  <a:pt x="2125028" y="465644"/>
                </a:cubicBezTo>
                <a:lnTo>
                  <a:pt x="2124377" y="459815"/>
                </a:lnTo>
                <a:lnTo>
                  <a:pt x="2124363" y="465367"/>
                </a:lnTo>
                <a:lnTo>
                  <a:pt x="2027434" y="425040"/>
                </a:lnTo>
                <a:lnTo>
                  <a:pt x="1690884" y="481891"/>
                </a:lnTo>
                <a:lnTo>
                  <a:pt x="1690884" y="1213128"/>
                </a:lnTo>
                <a:cubicBezTo>
                  <a:pt x="1558672" y="1265316"/>
                  <a:pt x="1477329" y="1337245"/>
                  <a:pt x="1477329" y="1416556"/>
                </a:cubicBezTo>
                <a:cubicBezTo>
                  <a:pt x="1477329" y="1577878"/>
                  <a:pt x="1813868" y="1708656"/>
                  <a:pt x="2229010" y="1708656"/>
                </a:cubicBezTo>
                <a:cubicBezTo>
                  <a:pt x="2644152" y="1708656"/>
                  <a:pt x="2980691" y="1577878"/>
                  <a:pt x="2980691" y="1416556"/>
                </a:cubicBezTo>
                <a:cubicBezTo>
                  <a:pt x="2980691" y="1337415"/>
                  <a:pt x="2899698" y="1265625"/>
                  <a:pt x="2767966" y="1213513"/>
                </a:cubicBezTo>
                <a:lnTo>
                  <a:pt x="2767966" y="1220029"/>
                </a:lnTo>
                <a:cubicBezTo>
                  <a:pt x="2875103" y="1265121"/>
                  <a:pt x="2939416" y="1325716"/>
                  <a:pt x="2939416" y="1391950"/>
                </a:cubicBezTo>
                <a:cubicBezTo>
                  <a:pt x="2939416" y="1539244"/>
                  <a:pt x="2621356" y="1658650"/>
                  <a:pt x="2229010" y="1658650"/>
                </a:cubicBezTo>
                <a:cubicBezTo>
                  <a:pt x="1836664" y="1658650"/>
                  <a:pt x="1518604" y="1539244"/>
                  <a:pt x="1518604" y="1391950"/>
                </a:cubicBezTo>
                <a:cubicBezTo>
                  <a:pt x="1518604" y="1325546"/>
                  <a:pt x="1583251" y="1264809"/>
                  <a:pt x="1690884" y="1219690"/>
                </a:cubicBezTo>
                <a:lnTo>
                  <a:pt x="1690884" y="1375565"/>
                </a:lnTo>
                <a:lnTo>
                  <a:pt x="2013789" y="1446058"/>
                </a:lnTo>
                <a:lnTo>
                  <a:pt x="2125028" y="1387187"/>
                </a:lnTo>
                <a:lnTo>
                  <a:pt x="2130767" y="1384398"/>
                </a:lnTo>
                <a:lnTo>
                  <a:pt x="2130767" y="1477980"/>
                </a:lnTo>
                <a:lnTo>
                  <a:pt x="2538965" y="1567093"/>
                </a:lnTo>
                <a:lnTo>
                  <a:pt x="2766061" y="1449232"/>
                </a:lnTo>
                <a:lnTo>
                  <a:pt x="2766061" y="365497"/>
                </a:lnTo>
                <a:close/>
                <a:moveTo>
                  <a:pt x="2281881" y="0"/>
                </a:moveTo>
                <a:cubicBezTo>
                  <a:pt x="2745996" y="0"/>
                  <a:pt x="3122233" y="321790"/>
                  <a:pt x="3122233" y="718740"/>
                </a:cubicBezTo>
                <a:lnTo>
                  <a:pt x="3109413" y="830992"/>
                </a:lnTo>
                <a:cubicBezTo>
                  <a:pt x="3152048" y="818443"/>
                  <a:pt x="3197772" y="812729"/>
                  <a:pt x="3245056" y="812729"/>
                </a:cubicBezTo>
                <a:cubicBezTo>
                  <a:pt x="3516386" y="812729"/>
                  <a:pt x="3736341" y="1000854"/>
                  <a:pt x="3736341" y="1232917"/>
                </a:cubicBezTo>
                <a:cubicBezTo>
                  <a:pt x="3736341" y="1464981"/>
                  <a:pt x="3516386" y="1653105"/>
                  <a:pt x="3245056" y="1653105"/>
                </a:cubicBezTo>
                <a:cubicBezTo>
                  <a:pt x="3201834" y="1653105"/>
                  <a:pt x="3159915" y="1648332"/>
                  <a:pt x="3120468" y="1637778"/>
                </a:cubicBezTo>
                <a:cubicBezTo>
                  <a:pt x="3065236" y="1757018"/>
                  <a:pt x="2929063" y="1841083"/>
                  <a:pt x="2769933" y="1841083"/>
                </a:cubicBezTo>
                <a:cubicBezTo>
                  <a:pt x="2696916" y="1841083"/>
                  <a:pt x="2628731" y="1823384"/>
                  <a:pt x="2574472" y="1787835"/>
                </a:cubicBezTo>
                <a:cubicBezTo>
                  <a:pt x="2525696" y="1943128"/>
                  <a:pt x="2359505" y="2056707"/>
                  <a:pt x="2162293" y="2056707"/>
                </a:cubicBezTo>
                <a:cubicBezTo>
                  <a:pt x="2029714" y="2056707"/>
                  <a:pt x="1911152" y="2005374"/>
                  <a:pt x="1836672" y="1921553"/>
                </a:cubicBezTo>
                <a:cubicBezTo>
                  <a:pt x="1715765" y="2051957"/>
                  <a:pt x="1528454" y="2134108"/>
                  <a:pt x="1318709" y="2134108"/>
                </a:cubicBezTo>
                <a:cubicBezTo>
                  <a:pt x="987988" y="2134108"/>
                  <a:pt x="713045" y="1929862"/>
                  <a:pt x="658385" y="1660579"/>
                </a:cubicBezTo>
                <a:cubicBezTo>
                  <a:pt x="599942" y="1684490"/>
                  <a:pt x="534438" y="1697336"/>
                  <a:pt x="465428" y="1697336"/>
                </a:cubicBezTo>
                <a:cubicBezTo>
                  <a:pt x="208379" y="1697336"/>
                  <a:pt x="0" y="1519112"/>
                  <a:pt x="0" y="1299262"/>
                </a:cubicBezTo>
                <a:cubicBezTo>
                  <a:pt x="0" y="1079413"/>
                  <a:pt x="208379" y="901189"/>
                  <a:pt x="465428" y="901189"/>
                </a:cubicBezTo>
                <a:lnTo>
                  <a:pt x="508257" y="904883"/>
                </a:lnTo>
                <a:cubicBezTo>
                  <a:pt x="484017" y="853278"/>
                  <a:pt x="471888" y="796897"/>
                  <a:pt x="471888" y="738092"/>
                </a:cubicBezTo>
                <a:cubicBezTo>
                  <a:pt x="471888" y="467861"/>
                  <a:pt x="728021" y="248795"/>
                  <a:pt x="1043976" y="248795"/>
                </a:cubicBezTo>
                <a:cubicBezTo>
                  <a:pt x="1233241" y="248795"/>
                  <a:pt x="1401041" y="327404"/>
                  <a:pt x="1503780" y="449408"/>
                </a:cubicBezTo>
                <a:cubicBezTo>
                  <a:pt x="1627414" y="185725"/>
                  <a:pt x="1929287" y="0"/>
                  <a:pt x="2281881" y="0"/>
                </a:cubicBezTo>
                <a:close/>
              </a:path>
            </a:pathLst>
          </a:custGeom>
          <a:solidFill>
            <a:schemeClr val="bg1"/>
          </a:solidFill>
          <a:ln w="12700" cap="flat" cmpd="sng" algn="ctr">
            <a:noFill/>
            <a:prstDash val="solid"/>
            <a:round/>
            <a:headEnd type="none" w="med" len="med"/>
            <a:tailEnd type="none" w="med" len="med"/>
          </a:ln>
          <a:effectLst/>
        </p:spPr>
        <p:txBody>
          <a:bodyPr vert="horz" wrap="square" lIns="67223" tIns="67223" rIns="67223" bIns="67223" numCol="1" rtlCol="0" anchor="t" anchorCtr="0" compatLnSpc="1">
            <a:prstTxWarp prst="textNoShape">
              <a:avLst/>
            </a:prstTxWarp>
            <a:noAutofit/>
          </a:bodyPr>
          <a:lstStyle/>
          <a:p>
            <a:pPr algn="ctr" defTabSz="671984">
              <a:spcBef>
                <a:spcPts val="464"/>
              </a:spcBef>
              <a:buClr>
                <a:srgbClr val="FFFF99"/>
              </a:buClr>
              <a:buSzPct val="120000"/>
            </a:pPr>
            <a:endParaRPr lang="en-US" sz="1471"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p:cNvPicPr>
            <a:picLocks noChangeAspect="1"/>
          </p:cNvPicPr>
          <p:nvPr/>
        </p:nvPicPr>
        <p:blipFill rotWithShape="1">
          <a:blip r:embed="rId9" cstate="print">
            <a:extLst>
              <a:ext uri="{28A0092B-C50C-407E-A947-70E740481C1C}">
                <a14:useLocalDpi xmlns:a14="http://schemas.microsoft.com/office/drawing/2010/main" val="0"/>
              </a:ext>
            </a:extLst>
          </a:blip>
          <a:srcRect t="7049" b="-1"/>
          <a:stretch/>
        </p:blipFill>
        <p:spPr>
          <a:xfrm rot="5400000">
            <a:off x="3776856" y="1532936"/>
            <a:ext cx="856104" cy="803022"/>
          </a:xfrm>
          <a:prstGeom prst="rect">
            <a:avLst/>
          </a:prstGeom>
          <a:noFill/>
          <a:ln>
            <a:noFill/>
          </a:ln>
        </p:spPr>
      </p:pic>
      <p:sp>
        <p:nvSpPr>
          <p:cNvPr id="3" name="TextBox 2"/>
          <p:cNvSpPr txBox="1"/>
          <p:nvPr/>
        </p:nvSpPr>
        <p:spPr>
          <a:xfrm>
            <a:off x="5472001" y="4124742"/>
            <a:ext cx="1613336" cy="474528"/>
          </a:xfrm>
          <a:prstGeom prst="rect">
            <a:avLst/>
          </a:prstGeom>
          <a:noFill/>
        </p:spPr>
        <p:txBody>
          <a:bodyPr wrap="square" lIns="67223" tIns="33611" rIns="67223" bIns="33611" rtlCol="0">
            <a:spAutoFit/>
          </a:bodyPr>
          <a:lstStyle/>
          <a:p>
            <a:pPr>
              <a:spcBef>
                <a:spcPts val="441"/>
              </a:spcBef>
            </a:pPr>
            <a:r>
              <a:rPr lang="en-US" sz="881" b="1" dirty="0">
                <a:ln>
                  <a:solidFill>
                    <a:srgbClr val="FFFFFF">
                      <a:alpha val="0"/>
                    </a:srgbClr>
                  </a:solidFill>
                </a:ln>
                <a:solidFill>
                  <a:schemeClr val="tx2"/>
                </a:solidFill>
                <a:ea typeface="Segoe UI" pitchFamily="34" charset="0"/>
                <a:cs typeface="Segoe UI" pitchFamily="34" charset="0"/>
              </a:rPr>
              <a:t>Best for existing and new applications needing full SQL Server feature set </a:t>
            </a:r>
          </a:p>
        </p:txBody>
      </p:sp>
      <p:sp>
        <p:nvSpPr>
          <p:cNvPr id="41" name="TextBox 40"/>
          <p:cNvSpPr txBox="1"/>
          <p:nvPr/>
        </p:nvSpPr>
        <p:spPr>
          <a:xfrm>
            <a:off x="7163271" y="4112896"/>
            <a:ext cx="1613336" cy="474528"/>
          </a:xfrm>
          <a:prstGeom prst="rect">
            <a:avLst/>
          </a:prstGeom>
          <a:noFill/>
        </p:spPr>
        <p:txBody>
          <a:bodyPr wrap="square" lIns="67223" tIns="33611" rIns="67223" bIns="33611" rtlCol="0">
            <a:spAutoFit/>
          </a:bodyPr>
          <a:lstStyle/>
          <a:p>
            <a:pPr defTabSz="685445" fontAlgn="base">
              <a:spcBef>
                <a:spcPts val="441"/>
              </a:spcBef>
            </a:pPr>
            <a:r>
              <a:rPr lang="en-US" sz="881" b="1" dirty="0">
                <a:ln>
                  <a:solidFill>
                    <a:srgbClr val="FFFFFF">
                      <a:alpha val="0"/>
                    </a:srgbClr>
                  </a:solidFill>
                </a:ln>
                <a:solidFill>
                  <a:schemeClr val="tx2"/>
                </a:solidFill>
                <a:ea typeface="Segoe UI" pitchFamily="34" charset="0"/>
                <a:cs typeface="Segoe UI" pitchFamily="34" charset="0"/>
              </a:rPr>
              <a:t>Best for new cloud applications needing relational capabilities and high availability</a:t>
            </a:r>
          </a:p>
        </p:txBody>
      </p:sp>
      <p:sp>
        <p:nvSpPr>
          <p:cNvPr id="42" name="TextBox 41"/>
          <p:cNvSpPr txBox="1"/>
          <p:nvPr/>
        </p:nvSpPr>
        <p:spPr>
          <a:xfrm>
            <a:off x="1805614" y="4124742"/>
            <a:ext cx="1613336" cy="338978"/>
          </a:xfrm>
          <a:prstGeom prst="rect">
            <a:avLst/>
          </a:prstGeom>
          <a:noFill/>
        </p:spPr>
        <p:txBody>
          <a:bodyPr wrap="square" lIns="67223" tIns="33611" rIns="67223" bIns="33611" rtlCol="0">
            <a:spAutoFit/>
          </a:bodyPr>
          <a:lstStyle/>
          <a:p>
            <a:pPr defTabSz="685445" fontAlgn="base">
              <a:spcBef>
                <a:spcPts val="441"/>
              </a:spcBef>
            </a:pPr>
            <a:r>
              <a:rPr lang="en-US" sz="881" b="1" dirty="0">
                <a:ln>
                  <a:solidFill>
                    <a:srgbClr val="FFFFFF">
                      <a:alpha val="0"/>
                    </a:srgbClr>
                  </a:solidFill>
                </a:ln>
                <a:solidFill>
                  <a:schemeClr val="tx2"/>
                </a:solidFill>
                <a:ea typeface="Segoe UI" pitchFamily="34" charset="0"/>
                <a:cs typeface="Segoe UI" pitchFamily="34" charset="0"/>
              </a:rPr>
              <a:t>Best for inexpensive, scalable storage of semi-structured data </a:t>
            </a:r>
          </a:p>
        </p:txBody>
      </p:sp>
      <p:sp>
        <p:nvSpPr>
          <p:cNvPr id="43" name="TextBox 42"/>
          <p:cNvSpPr txBox="1"/>
          <p:nvPr/>
        </p:nvSpPr>
        <p:spPr>
          <a:xfrm>
            <a:off x="3561181" y="4119295"/>
            <a:ext cx="1613336" cy="474528"/>
          </a:xfrm>
          <a:prstGeom prst="rect">
            <a:avLst/>
          </a:prstGeom>
          <a:noFill/>
        </p:spPr>
        <p:txBody>
          <a:bodyPr wrap="square" lIns="67223" tIns="33611" rIns="67223" bIns="33611" rtlCol="0">
            <a:spAutoFit/>
          </a:bodyPr>
          <a:lstStyle/>
          <a:p>
            <a:pPr defTabSz="672161">
              <a:spcBef>
                <a:spcPts val="441"/>
              </a:spcBef>
              <a:defRPr/>
            </a:pPr>
            <a:r>
              <a:rPr lang="en-US" sz="881" b="1" dirty="0">
                <a:ln>
                  <a:solidFill>
                    <a:srgbClr val="FFFFFF">
                      <a:alpha val="0"/>
                    </a:srgbClr>
                  </a:solidFill>
                </a:ln>
                <a:solidFill>
                  <a:schemeClr val="tx2"/>
                </a:solidFill>
              </a:rPr>
              <a:t>Best for Big Data Analytics across semi-structured and unstructured data</a:t>
            </a:r>
          </a:p>
        </p:txBody>
      </p:sp>
      <p:sp>
        <p:nvSpPr>
          <p:cNvPr id="44" name="TextBox 43"/>
          <p:cNvSpPr txBox="1"/>
          <p:nvPr/>
        </p:nvSpPr>
        <p:spPr>
          <a:xfrm>
            <a:off x="142225" y="4112896"/>
            <a:ext cx="1613336" cy="338978"/>
          </a:xfrm>
          <a:prstGeom prst="rect">
            <a:avLst/>
          </a:prstGeom>
          <a:noFill/>
        </p:spPr>
        <p:txBody>
          <a:bodyPr wrap="square" lIns="67223" tIns="33611" rIns="67223" bIns="33611" rtlCol="0">
            <a:spAutoFit/>
          </a:bodyPr>
          <a:lstStyle/>
          <a:p>
            <a:pPr defTabSz="685445" fontAlgn="base">
              <a:spcBef>
                <a:spcPts val="441"/>
              </a:spcBef>
            </a:pPr>
            <a:r>
              <a:rPr lang="en-US" sz="881" b="1" dirty="0">
                <a:ln>
                  <a:solidFill>
                    <a:srgbClr val="FFFFFF">
                      <a:alpha val="0"/>
                    </a:srgbClr>
                  </a:solidFill>
                </a:ln>
                <a:solidFill>
                  <a:schemeClr val="tx2"/>
                </a:solidFill>
                <a:ea typeface="Segoe UI" pitchFamily="34" charset="0"/>
                <a:cs typeface="Segoe UI" pitchFamily="34" charset="0"/>
              </a:rPr>
              <a:t>Best for inexpensive, scalable storage of data </a:t>
            </a:r>
          </a:p>
        </p:txBody>
      </p:sp>
      <p:cxnSp>
        <p:nvCxnSpPr>
          <p:cNvPr id="63" name="Straight Connector 62"/>
          <p:cNvCxnSpPr/>
          <p:nvPr/>
        </p:nvCxnSpPr>
        <p:spPr>
          <a:xfrm>
            <a:off x="1778790" y="3030356"/>
            <a:ext cx="4673" cy="1758747"/>
          </a:xfrm>
          <a:prstGeom prst="line">
            <a:avLst/>
          </a:prstGeom>
          <a:ln w="158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455000" y="3032390"/>
            <a:ext cx="34103" cy="1726614"/>
          </a:xfrm>
          <a:prstGeom prst="line">
            <a:avLst/>
          </a:prstGeom>
          <a:ln w="158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rotWithShape="1">
          <a:blip r:embed="rId9" cstate="print">
            <a:extLst>
              <a:ext uri="{28A0092B-C50C-407E-A947-70E740481C1C}">
                <a14:useLocalDpi xmlns:a14="http://schemas.microsoft.com/office/drawing/2010/main" val="0"/>
              </a:ext>
            </a:extLst>
          </a:blip>
          <a:srcRect t="7049" b="-1"/>
          <a:stretch/>
        </p:blipFill>
        <p:spPr>
          <a:xfrm>
            <a:off x="7528527" y="1579312"/>
            <a:ext cx="856104" cy="803022"/>
          </a:xfrm>
          <a:prstGeom prst="rect">
            <a:avLst/>
          </a:prstGeom>
          <a:noFill/>
          <a:ln>
            <a:noFill/>
          </a:ln>
        </p:spPr>
      </p:pic>
    </p:spTree>
    <p:extLst>
      <p:ext uri="{BB962C8B-B14F-4D97-AF65-F5344CB8AC3E}">
        <p14:creationId xmlns:p14="http://schemas.microsoft.com/office/powerpoint/2010/main" val="303125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Options for relational data services in the cloud</a:t>
            </a:r>
            <a:endParaRPr lang="en-US" sz="3200" dirty="0"/>
          </a:p>
        </p:txBody>
      </p:sp>
      <p:sp>
        <p:nvSpPr>
          <p:cNvPr id="6" name="Slide Number Placeholder 5"/>
          <p:cNvSpPr>
            <a:spLocks noGrp="1"/>
          </p:cNvSpPr>
          <p:nvPr>
            <p:ph type="sldNum" sz="quarter" idx="4294967295"/>
          </p:nvPr>
        </p:nvSpPr>
        <p:spPr>
          <a:xfrm>
            <a:off x="7010400" y="4868863"/>
            <a:ext cx="2133600" cy="274637"/>
          </a:xfrm>
          <a:prstGeom prst="rect">
            <a:avLst/>
          </a:prstGeom>
        </p:spPr>
        <p:txBody>
          <a:bodyPr/>
          <a:lstStyle/>
          <a:p>
            <a:fld id="{EDBAFD04-E5E7-459F-B325-3B7A30332015}" type="slidenum">
              <a:rPr lang="en-US" smtClean="0"/>
              <a:t>8</a:t>
            </a:fld>
            <a:endParaRPr lang="en-US" dirty="0"/>
          </a:p>
        </p:txBody>
      </p:sp>
      <p:sp>
        <p:nvSpPr>
          <p:cNvPr id="3" name="Rectangle 2"/>
          <p:cNvSpPr/>
          <p:nvPr/>
        </p:nvSpPr>
        <p:spPr bwMode="auto">
          <a:xfrm>
            <a:off x="4614755" y="2633138"/>
            <a:ext cx="4333641" cy="589705"/>
          </a:xfrm>
          <a:prstGeom prst="rect">
            <a:avLst/>
          </a:prstGeom>
          <a:solidFill>
            <a:schemeClr val="bg1">
              <a:lumMod val="95000"/>
            </a:schemeClr>
          </a:solidFill>
          <a:ln w="9525" cap="flat" cmpd="sng" algn="ctr">
            <a:noFill/>
            <a:prstDash val="solid"/>
            <a:headEnd type="none" w="med" len="med"/>
            <a:tailEnd type="none" w="med" len="med"/>
          </a:ln>
          <a:effectLst/>
        </p:spPr>
        <p:txBody>
          <a:bodyPr vert="horz" wrap="square" lIns="68570" tIns="34285" rIns="68570" bIns="34285" numCol="1" rtlCol="0" anchor="ctr" anchorCtr="1" compatLnSpc="1">
            <a:prstTxWarp prst="textNoShape">
              <a:avLst/>
            </a:prstTxWarp>
            <a:noAutofit/>
          </a:bodyPr>
          <a:lstStyle/>
          <a:p>
            <a:pPr algn="ctr" defTabSz="684380">
              <a:buSzPct val="90000"/>
            </a:pPr>
            <a:r>
              <a:rPr lang="en-US" sz="2700" dirty="0">
                <a:ln>
                  <a:solidFill>
                    <a:schemeClr val="bg1">
                      <a:alpha val="0"/>
                    </a:schemeClr>
                  </a:solidFill>
                </a:ln>
                <a:latin typeface="+mj-lt"/>
              </a:rPr>
              <a:t>Simplified Administration</a:t>
            </a:r>
          </a:p>
        </p:txBody>
      </p:sp>
      <p:sp>
        <p:nvSpPr>
          <p:cNvPr id="4" name="Rectangle 3"/>
          <p:cNvSpPr/>
          <p:nvPr/>
        </p:nvSpPr>
        <p:spPr bwMode="auto">
          <a:xfrm>
            <a:off x="4614755" y="1042103"/>
            <a:ext cx="4333641" cy="461364"/>
          </a:xfrm>
          <a:prstGeom prst="rect">
            <a:avLst/>
          </a:prstGeom>
          <a:solidFill>
            <a:schemeClr val="accent1"/>
          </a:solidFill>
          <a:ln w="9525" cap="flat" cmpd="sng" algn="ctr">
            <a:noFill/>
            <a:prstDash val="solid"/>
            <a:headEnd type="none" w="med" len="med"/>
            <a:tailEnd type="none" w="med" len="med"/>
          </a:ln>
          <a:effectLst/>
        </p:spPr>
        <p:txBody>
          <a:bodyPr vert="horz" wrap="square" lIns="68570" tIns="34285" rIns="68570" bIns="34285" numCol="1" rtlCol="0" anchor="ctr" anchorCtr="0" compatLnSpc="1">
            <a:prstTxWarp prst="textNoShape">
              <a:avLst/>
            </a:prstTxWarp>
          </a:bodyPr>
          <a:lstStyle/>
          <a:p>
            <a:pPr algn="ctr" defTabSz="684380">
              <a:buSzPct val="90000"/>
            </a:pPr>
            <a:r>
              <a:rPr lang="en-US" sz="1350" dirty="0">
                <a:ln>
                  <a:solidFill>
                    <a:schemeClr val="bg1">
                      <a:alpha val="0"/>
                    </a:schemeClr>
                  </a:solidFill>
                </a:ln>
                <a:latin typeface="+mj-lt"/>
              </a:rPr>
              <a:t>PLATFORM AS A SERVICE (PaaS)</a:t>
            </a:r>
          </a:p>
        </p:txBody>
      </p:sp>
      <p:sp>
        <p:nvSpPr>
          <p:cNvPr id="8" name="Rectangle 7"/>
          <p:cNvSpPr/>
          <p:nvPr/>
        </p:nvSpPr>
        <p:spPr bwMode="auto">
          <a:xfrm>
            <a:off x="214721" y="2630519"/>
            <a:ext cx="4333641" cy="589705"/>
          </a:xfrm>
          <a:prstGeom prst="rect">
            <a:avLst/>
          </a:prstGeom>
          <a:solidFill>
            <a:schemeClr val="bg1">
              <a:lumMod val="95000"/>
            </a:schemeClr>
          </a:solidFill>
          <a:ln w="9525" cap="flat" cmpd="sng" algn="ctr">
            <a:noFill/>
            <a:prstDash val="solid"/>
            <a:headEnd type="none" w="med" len="med"/>
            <a:tailEnd type="none" w="med" len="med"/>
          </a:ln>
          <a:effectLst/>
        </p:spPr>
        <p:txBody>
          <a:bodyPr vert="horz" wrap="square" lIns="68570" tIns="34285" rIns="68570" bIns="34285" numCol="1" rtlCol="0" anchor="ctr" anchorCtr="1" compatLnSpc="1">
            <a:prstTxWarp prst="textNoShape">
              <a:avLst/>
            </a:prstTxWarp>
            <a:noAutofit/>
          </a:bodyPr>
          <a:lstStyle/>
          <a:p>
            <a:pPr algn="ctr" defTabSz="684380">
              <a:buSzPct val="90000"/>
            </a:pPr>
            <a:r>
              <a:rPr lang="en-US" sz="2700" dirty="0">
                <a:ln>
                  <a:solidFill>
                    <a:schemeClr val="bg1">
                      <a:alpha val="0"/>
                    </a:schemeClr>
                  </a:solidFill>
                </a:ln>
                <a:latin typeface="+mj-lt"/>
              </a:rPr>
              <a:t>Full Control &amp; Flexibility</a:t>
            </a:r>
          </a:p>
        </p:txBody>
      </p:sp>
      <p:sp>
        <p:nvSpPr>
          <p:cNvPr id="9" name="Rectangle 8"/>
          <p:cNvSpPr/>
          <p:nvPr/>
        </p:nvSpPr>
        <p:spPr bwMode="auto">
          <a:xfrm>
            <a:off x="214721" y="1042104"/>
            <a:ext cx="4333641" cy="461363"/>
          </a:xfrm>
          <a:prstGeom prst="rect">
            <a:avLst/>
          </a:prstGeom>
          <a:solidFill>
            <a:schemeClr val="bg2"/>
          </a:solidFill>
          <a:ln w="9525" cap="flat" cmpd="sng" algn="ctr">
            <a:noFill/>
            <a:prstDash val="solid"/>
            <a:headEnd type="none" w="med" len="med"/>
            <a:tailEnd type="none" w="med" len="med"/>
          </a:ln>
          <a:effectLst/>
        </p:spPr>
        <p:txBody>
          <a:bodyPr vert="horz" wrap="square" lIns="68570" tIns="34285" rIns="68570" bIns="34285" numCol="1" rtlCol="0" anchor="ctr" anchorCtr="0" compatLnSpc="1">
            <a:prstTxWarp prst="textNoShape">
              <a:avLst/>
            </a:prstTxWarp>
          </a:bodyPr>
          <a:lstStyle/>
          <a:p>
            <a:pPr algn="ctr" defTabSz="684380">
              <a:buSzPct val="90000"/>
            </a:pPr>
            <a:r>
              <a:rPr lang="en-US" sz="1350" dirty="0">
                <a:ln>
                  <a:solidFill>
                    <a:schemeClr val="bg1">
                      <a:alpha val="0"/>
                    </a:schemeClr>
                  </a:solidFill>
                </a:ln>
                <a:latin typeface="+mj-lt"/>
              </a:rPr>
              <a:t>INFRASTRUCTURE AS A SERVICE (IaaS)</a:t>
            </a:r>
          </a:p>
        </p:txBody>
      </p:sp>
      <p:sp>
        <p:nvSpPr>
          <p:cNvPr id="13" name="Rectangle 12"/>
          <p:cNvSpPr/>
          <p:nvPr/>
        </p:nvSpPr>
        <p:spPr bwMode="auto">
          <a:xfrm>
            <a:off x="4614755" y="3279641"/>
            <a:ext cx="4333641" cy="1449217"/>
          </a:xfrm>
          <a:prstGeom prst="rect">
            <a:avLst/>
          </a:prstGeom>
          <a:solidFill>
            <a:schemeClr val="accent1"/>
          </a:solidFill>
          <a:ln w="9525" cap="flat" cmpd="sng" algn="ctr">
            <a:noFill/>
            <a:prstDash val="solid"/>
            <a:headEnd type="none" w="med" len="med"/>
            <a:tailEnd type="none" w="med" len="med"/>
          </a:ln>
          <a:effectLst/>
        </p:spPr>
        <p:txBody>
          <a:bodyPr vert="horz" wrap="square" lIns="68570" tIns="34285" rIns="68570" bIns="34285" numCol="1" rtlCol="0" anchor="ctr" anchorCtr="1" compatLnSpc="1">
            <a:prstTxWarp prst="textNoShape">
              <a:avLst/>
            </a:prstTxWarp>
          </a:bodyPr>
          <a:lstStyle/>
          <a:p>
            <a:pPr algn="ctr" defTabSz="684380">
              <a:spcAft>
                <a:spcPts val="900"/>
              </a:spcAft>
              <a:buSzPct val="90000"/>
            </a:pPr>
            <a:r>
              <a:rPr lang="en-US" sz="1500" dirty="0">
                <a:ln>
                  <a:solidFill>
                    <a:schemeClr val="bg1">
                      <a:alpha val="0"/>
                    </a:schemeClr>
                  </a:solidFill>
                </a:ln>
              </a:rPr>
              <a:t>Fully Managed Service</a:t>
            </a:r>
          </a:p>
          <a:p>
            <a:pPr algn="ctr" defTabSz="684380">
              <a:spcAft>
                <a:spcPts val="900"/>
              </a:spcAft>
              <a:buSzPct val="90000"/>
            </a:pPr>
            <a:r>
              <a:rPr lang="en-US" sz="1500" dirty="0">
                <a:ln>
                  <a:solidFill>
                    <a:schemeClr val="bg1">
                      <a:alpha val="0"/>
                    </a:schemeClr>
                  </a:solidFill>
                </a:ln>
              </a:rPr>
              <a:t>Eliminate Hardware &amp; Administrative Costs</a:t>
            </a:r>
          </a:p>
          <a:p>
            <a:pPr algn="ctr" defTabSz="684380">
              <a:spcAft>
                <a:spcPts val="900"/>
              </a:spcAft>
              <a:buSzPct val="90000"/>
            </a:pPr>
            <a:r>
              <a:rPr lang="en-US" sz="1500" dirty="0">
                <a:ln>
                  <a:solidFill>
                    <a:schemeClr val="bg1">
                      <a:alpha val="0"/>
                    </a:schemeClr>
                  </a:solidFill>
                </a:ln>
              </a:rPr>
              <a:t>Build Modern Apps</a:t>
            </a:r>
          </a:p>
        </p:txBody>
      </p:sp>
      <p:sp>
        <p:nvSpPr>
          <p:cNvPr id="14" name="Rectangle 13"/>
          <p:cNvSpPr/>
          <p:nvPr/>
        </p:nvSpPr>
        <p:spPr bwMode="auto">
          <a:xfrm>
            <a:off x="214721" y="3279641"/>
            <a:ext cx="4333641" cy="1449217"/>
          </a:xfrm>
          <a:prstGeom prst="rect">
            <a:avLst/>
          </a:prstGeom>
          <a:solidFill>
            <a:schemeClr val="bg2"/>
          </a:solidFill>
          <a:ln w="9525" cap="flat" cmpd="sng" algn="ctr">
            <a:noFill/>
            <a:prstDash val="solid"/>
            <a:headEnd type="none" w="med" len="med"/>
            <a:tailEnd type="none" w="med" len="med"/>
          </a:ln>
          <a:effectLst/>
        </p:spPr>
        <p:txBody>
          <a:bodyPr vert="horz" wrap="square" lIns="68570" tIns="34285" rIns="68570" bIns="34285" numCol="1" rtlCol="0" anchor="ctr" anchorCtr="1" compatLnSpc="1">
            <a:prstTxWarp prst="textNoShape">
              <a:avLst/>
            </a:prstTxWarp>
          </a:bodyPr>
          <a:lstStyle/>
          <a:p>
            <a:pPr algn="ctr" defTabSz="684380">
              <a:spcAft>
                <a:spcPts val="900"/>
              </a:spcAft>
              <a:buSzPct val="90000"/>
            </a:pPr>
            <a:r>
              <a:rPr lang="en-US" sz="1500" dirty="0">
                <a:ln>
                  <a:solidFill>
                    <a:schemeClr val="bg1">
                      <a:alpha val="0"/>
                    </a:schemeClr>
                  </a:solidFill>
                </a:ln>
              </a:rPr>
              <a:t>Highly Customized Environment</a:t>
            </a:r>
          </a:p>
          <a:p>
            <a:pPr algn="ctr" defTabSz="684380">
              <a:spcAft>
                <a:spcPts val="900"/>
              </a:spcAft>
              <a:buSzPct val="90000"/>
            </a:pPr>
            <a:r>
              <a:rPr lang="en-US" sz="1500" dirty="0">
                <a:ln>
                  <a:solidFill>
                    <a:schemeClr val="bg1">
                      <a:alpha val="0"/>
                    </a:schemeClr>
                  </a:solidFill>
                </a:ln>
              </a:rPr>
              <a:t>Eliminate Hardware Costs</a:t>
            </a:r>
          </a:p>
          <a:p>
            <a:pPr algn="ctr" defTabSz="684380">
              <a:spcAft>
                <a:spcPts val="900"/>
              </a:spcAft>
              <a:buSzPct val="90000"/>
            </a:pPr>
            <a:r>
              <a:rPr lang="en-US" sz="1500" dirty="0">
                <a:ln>
                  <a:solidFill>
                    <a:schemeClr val="bg1">
                      <a:alpha val="0"/>
                    </a:schemeClr>
                  </a:solidFill>
                </a:ln>
              </a:rPr>
              <a:t>Decrease Time to Market</a:t>
            </a:r>
          </a:p>
        </p:txBody>
      </p:sp>
      <p:sp>
        <p:nvSpPr>
          <p:cNvPr id="29" name="Rectangle 28"/>
          <p:cNvSpPr/>
          <p:nvPr/>
        </p:nvSpPr>
        <p:spPr bwMode="auto">
          <a:xfrm>
            <a:off x="214721" y="1562885"/>
            <a:ext cx="4333641" cy="1008216"/>
          </a:xfrm>
          <a:prstGeom prst="rect">
            <a:avLst/>
          </a:prstGeom>
          <a:solidFill>
            <a:schemeClr val="bg2"/>
          </a:solidFill>
          <a:ln w="9525" cap="flat" cmpd="sng" algn="ctr">
            <a:noFill/>
            <a:prstDash val="solid"/>
            <a:headEnd type="none" w="med" len="med"/>
            <a:tailEnd type="none" w="med" len="med"/>
          </a:ln>
          <a:effectLst/>
        </p:spPr>
        <p:txBody>
          <a:bodyPr vert="horz" wrap="square" lIns="68570" tIns="34285" rIns="68570" bIns="34285" numCol="1" rtlCol="0" anchor="ctr" anchorCtr="0" compatLnSpc="1">
            <a:prstTxWarp prst="textNoShape">
              <a:avLst/>
            </a:prstTxWarp>
          </a:bodyPr>
          <a:lstStyle/>
          <a:p>
            <a:pPr algn="r" defTabSz="684380">
              <a:buSzPct val="90000"/>
            </a:pPr>
            <a:r>
              <a:rPr lang="en-US" sz="1350" dirty="0">
                <a:ln>
                  <a:solidFill>
                    <a:schemeClr val="bg1">
                      <a:alpha val="0"/>
                    </a:schemeClr>
                  </a:solidFill>
                </a:ln>
                <a:latin typeface="+mj-lt"/>
              </a:rPr>
              <a:t>SQL Server in a </a:t>
            </a:r>
            <a:br>
              <a:rPr lang="en-US" sz="1350" dirty="0">
                <a:ln>
                  <a:solidFill>
                    <a:schemeClr val="bg1">
                      <a:alpha val="0"/>
                    </a:schemeClr>
                  </a:solidFill>
                </a:ln>
                <a:latin typeface="+mj-lt"/>
              </a:rPr>
            </a:br>
            <a:r>
              <a:rPr lang="en-US" sz="1350" dirty="0">
                <a:ln>
                  <a:solidFill>
                    <a:schemeClr val="bg1">
                      <a:alpha val="0"/>
                    </a:schemeClr>
                  </a:solidFill>
                </a:ln>
                <a:latin typeface="+mj-lt"/>
              </a:rPr>
              <a:t>Windows Azure Virtual Machine</a:t>
            </a:r>
          </a:p>
        </p:txBody>
      </p:sp>
      <p:sp>
        <p:nvSpPr>
          <p:cNvPr id="30" name="Rectangle 29"/>
          <p:cNvSpPr/>
          <p:nvPr/>
        </p:nvSpPr>
        <p:spPr bwMode="auto">
          <a:xfrm>
            <a:off x="4614755" y="1560266"/>
            <a:ext cx="4333641" cy="1016074"/>
          </a:xfrm>
          <a:prstGeom prst="rect">
            <a:avLst/>
          </a:prstGeom>
          <a:solidFill>
            <a:schemeClr val="accent1"/>
          </a:solidFill>
          <a:ln w="9525" cap="flat" cmpd="sng" algn="ctr">
            <a:noFill/>
            <a:prstDash val="solid"/>
            <a:headEnd type="none" w="med" len="med"/>
            <a:tailEnd type="none" w="med" len="med"/>
          </a:ln>
          <a:effectLst/>
        </p:spPr>
        <p:txBody>
          <a:bodyPr vert="horz" wrap="square" lIns="68570" tIns="34285" rIns="68570" bIns="34285" numCol="1" rtlCol="0" anchor="ctr" anchorCtr="0" compatLnSpc="1">
            <a:prstTxWarp prst="textNoShape">
              <a:avLst/>
            </a:prstTxWarp>
          </a:bodyPr>
          <a:lstStyle/>
          <a:p>
            <a:pPr algn="r" defTabSz="684380">
              <a:buSzPct val="90000"/>
            </a:pPr>
            <a:r>
              <a:rPr lang="en-US" sz="1350" dirty="0">
                <a:ln>
                  <a:solidFill>
                    <a:schemeClr val="bg1">
                      <a:alpha val="0"/>
                    </a:schemeClr>
                  </a:solidFill>
                </a:ln>
                <a:latin typeface="+mj-lt"/>
              </a:rPr>
              <a:t>Windows Azure SQL Database</a:t>
            </a:r>
          </a:p>
        </p:txBody>
      </p:sp>
      <p:sp>
        <p:nvSpPr>
          <p:cNvPr id="17" name="Flowchart: Magnetic Disk 10"/>
          <p:cNvSpPr/>
          <p:nvPr/>
        </p:nvSpPr>
        <p:spPr bwMode="auto">
          <a:xfrm>
            <a:off x="4814775" y="1745987"/>
            <a:ext cx="552688" cy="661820"/>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70" rIns="0" bIns="0"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500" b="1" dirty="0">
                <a:ln>
                  <a:solidFill>
                    <a:schemeClr val="bg1">
                      <a:alpha val="0"/>
                    </a:schemeClr>
                  </a:solidFill>
                </a:ln>
                <a:solidFill>
                  <a:schemeClr val="accent1">
                    <a:lumMod val="50000"/>
                  </a:schemeClr>
                </a:solidFill>
                <a:ea typeface="Segoe UI" pitchFamily="34" charset="0"/>
                <a:cs typeface="Segoe UI" pitchFamily="34" charset="0"/>
              </a:rPr>
              <a:t>DB</a:t>
            </a:r>
          </a:p>
        </p:txBody>
      </p:sp>
      <p:grpSp>
        <p:nvGrpSpPr>
          <p:cNvPr id="15" name="Group 14"/>
          <p:cNvGrpSpPr/>
          <p:nvPr/>
        </p:nvGrpSpPr>
        <p:grpSpPr>
          <a:xfrm>
            <a:off x="410243" y="1745338"/>
            <a:ext cx="758625" cy="643308"/>
            <a:chOff x="4130294" y="1070076"/>
            <a:chExt cx="635754" cy="539115"/>
          </a:xfrm>
          <a:solidFill>
            <a:schemeClr val="bg1"/>
          </a:solidFill>
        </p:grpSpPr>
        <p:sp>
          <p:nvSpPr>
            <p:cNvPr id="16" name="Freeform 15"/>
            <p:cNvSpPr>
              <a:spLocks noEditPoints="1"/>
            </p:cNvSpPr>
            <p:nvPr/>
          </p:nvSpPr>
          <p:spPr bwMode="black">
            <a:xfrm>
              <a:off x="4130294" y="10700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8567" tIns="34283" rIns="68567" bIns="34283"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555449"/>
              <a:endParaRPr lang="en-US" sz="1350" spc="-92" dirty="0">
                <a:solidFill>
                  <a:schemeClr val="tx1">
                    <a:lumMod val="50000"/>
                  </a:schemeClr>
                </a:solidFill>
                <a:latin typeface="Segoe UI" pitchFamily="34" charset="0"/>
              </a:endParaRPr>
            </a:p>
          </p:txBody>
        </p:sp>
        <p:sp>
          <p:nvSpPr>
            <p:cNvPr id="18" name="Freeform 23"/>
            <p:cNvSpPr>
              <a:spLocks noEditPoints="1"/>
            </p:cNvSpPr>
            <p:nvPr/>
          </p:nvSpPr>
          <p:spPr bwMode="black">
            <a:xfrm>
              <a:off x="4320559" y="1189182"/>
              <a:ext cx="255224" cy="25515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61720" tIns="30860" rIns="61720" bIns="3086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429188475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654" y="373"/>
          <a:ext cx="119077" cy="119046"/>
        </p:xfrm>
        <a:graphic>
          <a:graphicData uri="http://schemas.openxmlformats.org/presentationml/2006/ole">
            <mc:AlternateContent xmlns:mc="http://schemas.openxmlformats.org/markup-compatibility/2006">
              <mc:Choice xmlns:v="urn:schemas-microsoft-com:vml" Requires="v">
                <p:oleObj spid="_x0000_s3083"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654" y="373"/>
                        <a:ext cx="119077" cy="119046"/>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IN" smtClean="0"/>
              <a:t>Windows Azure SQL Database</a:t>
            </a:r>
            <a:endParaRPr lang="en-US" dirty="0"/>
          </a:p>
        </p:txBody>
      </p:sp>
      <p:grpSp>
        <p:nvGrpSpPr>
          <p:cNvPr id="9" name="Group 8"/>
          <p:cNvGrpSpPr/>
          <p:nvPr/>
        </p:nvGrpSpPr>
        <p:grpSpPr>
          <a:xfrm>
            <a:off x="205779" y="1051538"/>
            <a:ext cx="2146250" cy="3746366"/>
            <a:chOff x="273546" y="1401763"/>
            <a:chExt cx="2862072" cy="4995862"/>
          </a:xfrm>
        </p:grpSpPr>
        <p:sp>
          <p:nvSpPr>
            <p:cNvPr id="25" name="Rectangle 24"/>
            <p:cNvSpPr/>
            <p:nvPr/>
          </p:nvSpPr>
          <p:spPr bwMode="auto">
            <a:xfrm>
              <a:off x="273546" y="1401763"/>
              <a:ext cx="2862072" cy="18993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68570" numCol="1" spcCol="0" rtlCol="0" fromWordArt="0" anchor="b" anchorCtr="0" forceAA="0" compatLnSpc="1">
              <a:prstTxWarp prst="textNoShape">
                <a:avLst/>
              </a:prstTxWarp>
              <a:noAutofit/>
            </a:bodyPr>
            <a:lstStyle/>
            <a:p>
              <a:pPr defTabSz="699220" fontAlgn="base">
                <a:spcBef>
                  <a:spcPct val="0"/>
                </a:spcBef>
                <a:spcAft>
                  <a:spcPct val="0"/>
                </a:spcAft>
              </a:pPr>
              <a:r>
                <a:rPr lang="en-US" sz="2100" dirty="0">
                  <a:ln>
                    <a:solidFill>
                      <a:schemeClr val="bg1">
                        <a:alpha val="0"/>
                      </a:schemeClr>
                    </a:solidFill>
                  </a:ln>
                  <a:solidFill>
                    <a:schemeClr val="bg1"/>
                  </a:solidFill>
                  <a:latin typeface="+mj-lt"/>
                  <a:ea typeface="Segoe UI" pitchFamily="34" charset="0"/>
                  <a:cs typeface="Segoe UI" pitchFamily="34" charset="0"/>
                </a:rPr>
                <a:t>Managed Platform &amp; Infrastructure</a:t>
              </a:r>
            </a:p>
          </p:txBody>
        </p:sp>
        <p:sp>
          <p:nvSpPr>
            <p:cNvPr id="29" name="Rectangle 28"/>
            <p:cNvSpPr/>
            <p:nvPr/>
          </p:nvSpPr>
          <p:spPr bwMode="auto">
            <a:xfrm>
              <a:off x="273546" y="3363133"/>
              <a:ext cx="2862072" cy="30344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99220" fontAlgn="base">
                <a:spcBef>
                  <a:spcPts val="900"/>
                </a:spcBef>
                <a:spcAft>
                  <a:spcPct val="0"/>
                </a:spcAft>
                <a:tabLst>
                  <a:tab pos="514251" algn="l"/>
                </a:tabLst>
              </a:pPr>
              <a:r>
                <a:rPr lang="en-IN" sz="1350" dirty="0">
                  <a:ln>
                    <a:solidFill>
                      <a:schemeClr val="bg1">
                        <a:alpha val="0"/>
                      </a:schemeClr>
                    </a:solidFill>
                  </a:ln>
                  <a:solidFill>
                    <a:schemeClr val="tx1"/>
                  </a:solidFill>
                  <a:ea typeface="Segoe UI" pitchFamily="34" charset="0"/>
                  <a:cs typeface="Segoe UI" pitchFamily="34" charset="0"/>
                </a:rPr>
                <a:t>Fully managed (no patching of DB or OS)</a:t>
              </a:r>
            </a:p>
            <a:p>
              <a:pPr defTabSz="699220" fontAlgn="base">
                <a:spcBef>
                  <a:spcPts val="900"/>
                </a:spcBef>
                <a:spcAft>
                  <a:spcPct val="0"/>
                </a:spcAft>
              </a:pPr>
              <a:r>
                <a:rPr lang="en-IN" sz="1350" b="1" dirty="0">
                  <a:ln>
                    <a:solidFill>
                      <a:schemeClr val="bg1">
                        <a:alpha val="0"/>
                      </a:schemeClr>
                    </a:solidFill>
                  </a:ln>
                  <a:solidFill>
                    <a:schemeClr val="tx1"/>
                  </a:solidFill>
                  <a:ea typeface="Segoe UI" pitchFamily="34" charset="0"/>
                  <a:cs typeface="Segoe UI" pitchFamily="34" charset="0"/>
                </a:rPr>
                <a:t>Built in HA for Database 99.9% SLA</a:t>
              </a:r>
            </a:p>
            <a:p>
              <a:pPr defTabSz="699220" fontAlgn="base">
                <a:spcBef>
                  <a:spcPts val="900"/>
                </a:spcBef>
                <a:spcAft>
                  <a:spcPct val="0"/>
                </a:spcAft>
              </a:pPr>
              <a:r>
                <a:rPr lang="en-IN" sz="1350" dirty="0">
                  <a:ln>
                    <a:solidFill>
                      <a:schemeClr val="bg1">
                        <a:alpha val="0"/>
                      </a:schemeClr>
                    </a:solidFill>
                  </a:ln>
                  <a:solidFill>
                    <a:schemeClr val="tx1"/>
                  </a:solidFill>
                  <a:ea typeface="Segoe UI" pitchFamily="34" charset="0"/>
                  <a:cs typeface="Segoe UI" pitchFamily="34" charset="0"/>
                </a:rPr>
                <a:t>Simplified Azure Management Portal </a:t>
              </a:r>
            </a:p>
          </p:txBody>
        </p:sp>
        <p:sp>
          <p:nvSpPr>
            <p:cNvPr id="21" name="Oval 2"/>
            <p:cNvSpPr>
              <a:spLocks noChangeAspect="1"/>
            </p:cNvSpPr>
            <p:nvPr/>
          </p:nvSpPr>
          <p:spPr bwMode="auto">
            <a:xfrm>
              <a:off x="2262598" y="1526174"/>
              <a:ext cx="706337" cy="720871"/>
            </a:xfrm>
            <a:custGeom>
              <a:avLst/>
              <a:gdLst/>
              <a:ahLst/>
              <a:cxnLst/>
              <a:rect l="l" t="t" r="r" b="b"/>
              <a:pathLst>
                <a:path w="6400801" h="6400800">
                  <a:moveTo>
                    <a:pt x="2938779" y="4069139"/>
                  </a:moveTo>
                  <a:cubicBezTo>
                    <a:pt x="2956231" y="4067140"/>
                    <a:pt x="2974014" y="4067638"/>
                    <a:pt x="2991556" y="4070755"/>
                  </a:cubicBezTo>
                  <a:cubicBezTo>
                    <a:pt x="3014946" y="4074909"/>
                    <a:pt x="3037908" y="4083720"/>
                    <a:pt x="3059084" y="4097472"/>
                  </a:cubicBezTo>
                  <a:cubicBezTo>
                    <a:pt x="3143792" y="4152481"/>
                    <a:pt x="3167866" y="4265744"/>
                    <a:pt x="3112857" y="4350451"/>
                  </a:cubicBezTo>
                  <a:lnTo>
                    <a:pt x="2988352" y="4542172"/>
                  </a:lnTo>
                  <a:cubicBezTo>
                    <a:pt x="2933343" y="4626878"/>
                    <a:pt x="2820081" y="4650954"/>
                    <a:pt x="2735373" y="4595945"/>
                  </a:cubicBezTo>
                  <a:cubicBezTo>
                    <a:pt x="2650665" y="4540935"/>
                    <a:pt x="2626590" y="4427672"/>
                    <a:pt x="2681600" y="4342965"/>
                  </a:cubicBezTo>
                  <a:lnTo>
                    <a:pt x="2806105" y="4151244"/>
                  </a:lnTo>
                  <a:cubicBezTo>
                    <a:pt x="2837048" y="4103596"/>
                    <a:pt x="2886422" y="4075134"/>
                    <a:pt x="2938779" y="4069139"/>
                  </a:cubicBezTo>
                  <a:close/>
                  <a:moveTo>
                    <a:pt x="5599195" y="3955694"/>
                  </a:moveTo>
                  <a:lnTo>
                    <a:pt x="6310324" y="3955694"/>
                  </a:lnTo>
                  <a:cubicBezTo>
                    <a:pt x="5971594" y="5358821"/>
                    <a:pt x="4707682" y="6400800"/>
                    <a:pt x="3200402" y="6400800"/>
                  </a:cubicBezTo>
                  <a:cubicBezTo>
                    <a:pt x="1795855" y="6400800"/>
                    <a:pt x="602631" y="5496018"/>
                    <a:pt x="174768" y="4236478"/>
                  </a:cubicBezTo>
                  <a:lnTo>
                    <a:pt x="911006" y="4236478"/>
                  </a:lnTo>
                  <a:cubicBezTo>
                    <a:pt x="1303909" y="5108844"/>
                    <a:pt x="2181368" y="5715000"/>
                    <a:pt x="3200402" y="5715000"/>
                  </a:cubicBezTo>
                  <a:cubicBezTo>
                    <a:pt x="4325971" y="5715000"/>
                    <a:pt x="5278816" y="4975478"/>
                    <a:pt x="5599195" y="3955694"/>
                  </a:cubicBezTo>
                  <a:close/>
                  <a:moveTo>
                    <a:pt x="1486918" y="3748003"/>
                  </a:moveTo>
                  <a:cubicBezTo>
                    <a:pt x="1504370" y="3746005"/>
                    <a:pt x="1522154" y="3746503"/>
                    <a:pt x="1539696" y="3749619"/>
                  </a:cubicBezTo>
                  <a:cubicBezTo>
                    <a:pt x="1563086" y="3753774"/>
                    <a:pt x="1586048" y="3762584"/>
                    <a:pt x="1607224" y="3776337"/>
                  </a:cubicBezTo>
                  <a:cubicBezTo>
                    <a:pt x="1691932" y="3831346"/>
                    <a:pt x="1716006" y="3944609"/>
                    <a:pt x="1660997" y="4029316"/>
                  </a:cubicBezTo>
                  <a:lnTo>
                    <a:pt x="1536492" y="4221036"/>
                  </a:lnTo>
                  <a:cubicBezTo>
                    <a:pt x="1481483" y="4305744"/>
                    <a:pt x="1368220" y="4329819"/>
                    <a:pt x="1283513" y="4274809"/>
                  </a:cubicBezTo>
                  <a:cubicBezTo>
                    <a:pt x="1198805" y="4219799"/>
                    <a:pt x="1174730" y="4106537"/>
                    <a:pt x="1229740" y="4021829"/>
                  </a:cubicBezTo>
                  <a:lnTo>
                    <a:pt x="1354245" y="3830109"/>
                  </a:lnTo>
                  <a:cubicBezTo>
                    <a:pt x="1385188" y="3782461"/>
                    <a:pt x="1434563" y="3753997"/>
                    <a:pt x="1486918" y="3748003"/>
                  </a:cubicBezTo>
                  <a:close/>
                  <a:moveTo>
                    <a:pt x="2583225" y="3741166"/>
                  </a:moveTo>
                  <a:cubicBezTo>
                    <a:pt x="2600677" y="3739167"/>
                    <a:pt x="2618461" y="3739666"/>
                    <a:pt x="2636003" y="3742783"/>
                  </a:cubicBezTo>
                  <a:cubicBezTo>
                    <a:pt x="2659393" y="3746937"/>
                    <a:pt x="2682355" y="3755747"/>
                    <a:pt x="2703532" y="3769499"/>
                  </a:cubicBezTo>
                  <a:cubicBezTo>
                    <a:pt x="2788239" y="3824509"/>
                    <a:pt x="2812314" y="3937772"/>
                    <a:pt x="2757304" y="4022479"/>
                  </a:cubicBezTo>
                  <a:lnTo>
                    <a:pt x="2458493" y="4482607"/>
                  </a:lnTo>
                  <a:cubicBezTo>
                    <a:pt x="2403484" y="4567315"/>
                    <a:pt x="2290221" y="4591390"/>
                    <a:pt x="2205514" y="4536380"/>
                  </a:cubicBezTo>
                  <a:cubicBezTo>
                    <a:pt x="2120806" y="4481370"/>
                    <a:pt x="2096732" y="4368108"/>
                    <a:pt x="2151741" y="4283400"/>
                  </a:cubicBezTo>
                  <a:lnTo>
                    <a:pt x="2450552" y="3823272"/>
                  </a:lnTo>
                  <a:cubicBezTo>
                    <a:pt x="2481495" y="3775625"/>
                    <a:pt x="2530870" y="3747161"/>
                    <a:pt x="2583225" y="3741166"/>
                  </a:cubicBezTo>
                  <a:close/>
                  <a:moveTo>
                    <a:pt x="2180840" y="3483954"/>
                  </a:moveTo>
                  <a:cubicBezTo>
                    <a:pt x="2198293" y="3481957"/>
                    <a:pt x="2216075" y="3482455"/>
                    <a:pt x="2233618" y="3485571"/>
                  </a:cubicBezTo>
                  <a:cubicBezTo>
                    <a:pt x="2257008" y="3489726"/>
                    <a:pt x="2279970" y="3498537"/>
                    <a:pt x="2301147" y="3512288"/>
                  </a:cubicBezTo>
                  <a:cubicBezTo>
                    <a:pt x="2385854" y="3567298"/>
                    <a:pt x="2409929" y="3680560"/>
                    <a:pt x="2354918" y="3765268"/>
                  </a:cubicBezTo>
                  <a:lnTo>
                    <a:pt x="1956504" y="4378773"/>
                  </a:lnTo>
                  <a:cubicBezTo>
                    <a:pt x="1901495" y="4463479"/>
                    <a:pt x="1788232" y="4487555"/>
                    <a:pt x="1703524" y="4432545"/>
                  </a:cubicBezTo>
                  <a:cubicBezTo>
                    <a:pt x="1618818" y="4377535"/>
                    <a:pt x="1594743" y="4264272"/>
                    <a:pt x="1649752" y="4179565"/>
                  </a:cubicBezTo>
                  <a:lnTo>
                    <a:pt x="2048167" y="3566060"/>
                  </a:lnTo>
                  <a:cubicBezTo>
                    <a:pt x="2079109" y="3518413"/>
                    <a:pt x="2128484" y="3489950"/>
                    <a:pt x="2180840" y="3483954"/>
                  </a:cubicBezTo>
                  <a:close/>
                  <a:moveTo>
                    <a:pt x="1956920" y="2161748"/>
                  </a:moveTo>
                  <a:cubicBezTo>
                    <a:pt x="1979525" y="2163726"/>
                    <a:pt x="2001374" y="2174326"/>
                    <a:pt x="2017112" y="2193079"/>
                  </a:cubicBezTo>
                  <a:cubicBezTo>
                    <a:pt x="2046159" y="2227697"/>
                    <a:pt x="2044230" y="2277999"/>
                    <a:pt x="2013153" y="2309251"/>
                  </a:cubicBezTo>
                  <a:lnTo>
                    <a:pt x="2014245" y="2310464"/>
                  </a:lnTo>
                  <a:lnTo>
                    <a:pt x="2008427" y="2315176"/>
                  </a:lnTo>
                  <a:cubicBezTo>
                    <a:pt x="2007986" y="2316444"/>
                    <a:pt x="2007094" y="2317222"/>
                    <a:pt x="2006184" y="2317986"/>
                  </a:cubicBezTo>
                  <a:lnTo>
                    <a:pt x="1806882" y="2485219"/>
                  </a:lnTo>
                  <a:cubicBezTo>
                    <a:pt x="1704191" y="2599553"/>
                    <a:pt x="1697282" y="2774681"/>
                    <a:pt x="1797185" y="2898050"/>
                  </a:cubicBezTo>
                  <a:cubicBezTo>
                    <a:pt x="1908420" y="3035413"/>
                    <a:pt x="2109946" y="3056594"/>
                    <a:pt x="2247309" y="2945360"/>
                  </a:cubicBezTo>
                  <a:lnTo>
                    <a:pt x="2338616" y="2871422"/>
                  </a:lnTo>
                  <a:lnTo>
                    <a:pt x="2338630" y="2871437"/>
                  </a:lnTo>
                  <a:lnTo>
                    <a:pt x="2338945" y="2871156"/>
                  </a:lnTo>
                  <a:lnTo>
                    <a:pt x="2602621" y="2657635"/>
                  </a:lnTo>
                  <a:cubicBezTo>
                    <a:pt x="2608606" y="2652788"/>
                    <a:pt x="2614369" y="2647772"/>
                    <a:pt x="2618891" y="2641505"/>
                  </a:cubicBezTo>
                  <a:cubicBezTo>
                    <a:pt x="2716015" y="2580063"/>
                    <a:pt x="2827312" y="2544504"/>
                    <a:pt x="2944280" y="2540144"/>
                  </a:cubicBezTo>
                  <a:cubicBezTo>
                    <a:pt x="2997945" y="2538144"/>
                    <a:pt x="3049962" y="2542817"/>
                    <a:pt x="3099337" y="2555009"/>
                  </a:cubicBezTo>
                  <a:cubicBezTo>
                    <a:pt x="3099582" y="2554669"/>
                    <a:pt x="3099830" y="2554330"/>
                    <a:pt x="3099955" y="2553895"/>
                  </a:cubicBezTo>
                  <a:lnTo>
                    <a:pt x="3507123" y="2641827"/>
                  </a:lnTo>
                  <a:lnTo>
                    <a:pt x="3840287" y="2720589"/>
                  </a:lnTo>
                  <a:lnTo>
                    <a:pt x="3839574" y="2722689"/>
                  </a:lnTo>
                  <a:cubicBezTo>
                    <a:pt x="3918505" y="2742806"/>
                    <a:pt x="3992686" y="2774673"/>
                    <a:pt x="4059647" y="2818014"/>
                  </a:cubicBezTo>
                  <a:lnTo>
                    <a:pt x="4436081" y="3181533"/>
                  </a:lnTo>
                  <a:lnTo>
                    <a:pt x="4492118" y="3242741"/>
                  </a:lnTo>
                  <a:cubicBezTo>
                    <a:pt x="4502616" y="3245767"/>
                    <a:pt x="4510658" y="3252516"/>
                    <a:pt x="4518205" y="3260063"/>
                  </a:cubicBezTo>
                  <a:lnTo>
                    <a:pt x="5035468" y="3777326"/>
                  </a:lnTo>
                  <a:cubicBezTo>
                    <a:pt x="5106887" y="3848745"/>
                    <a:pt x="5106887" y="3964538"/>
                    <a:pt x="5035467" y="4035957"/>
                  </a:cubicBezTo>
                  <a:cubicBezTo>
                    <a:pt x="4964049" y="4107377"/>
                    <a:pt x="4848256" y="4107377"/>
                    <a:pt x="4776836" y="4035958"/>
                  </a:cubicBezTo>
                  <a:lnTo>
                    <a:pt x="4355415" y="3614535"/>
                  </a:lnTo>
                  <a:lnTo>
                    <a:pt x="4354368" y="3615620"/>
                  </a:lnTo>
                  <a:cubicBezTo>
                    <a:pt x="4331787" y="3604156"/>
                    <a:pt x="4303602" y="3608170"/>
                    <a:pt x="4284681" y="3627089"/>
                  </a:cubicBezTo>
                  <a:cubicBezTo>
                    <a:pt x="4267674" y="3644096"/>
                    <a:pt x="4262713" y="3668585"/>
                    <a:pt x="4272546" y="3688883"/>
                  </a:cubicBezTo>
                  <a:cubicBezTo>
                    <a:pt x="4293541" y="3697118"/>
                    <a:pt x="4312939" y="3710026"/>
                    <a:pt x="4329850" y="3726936"/>
                  </a:cubicBezTo>
                  <a:lnTo>
                    <a:pt x="4847114" y="4244199"/>
                  </a:lnTo>
                  <a:cubicBezTo>
                    <a:pt x="4918533" y="4315619"/>
                    <a:pt x="4918535" y="4431412"/>
                    <a:pt x="4847114" y="4502830"/>
                  </a:cubicBezTo>
                  <a:cubicBezTo>
                    <a:pt x="4775693" y="4574249"/>
                    <a:pt x="4659901" y="4574249"/>
                    <a:pt x="4588482" y="4502831"/>
                  </a:cubicBezTo>
                  <a:lnTo>
                    <a:pt x="4071219" y="3985568"/>
                  </a:lnTo>
                  <a:lnTo>
                    <a:pt x="4041024" y="3940095"/>
                  </a:lnTo>
                  <a:lnTo>
                    <a:pt x="4040360" y="3940782"/>
                  </a:lnTo>
                  <a:cubicBezTo>
                    <a:pt x="4017254" y="3924832"/>
                    <a:pt x="3985516" y="3927706"/>
                    <a:pt x="3964843" y="3948379"/>
                  </a:cubicBezTo>
                  <a:cubicBezTo>
                    <a:pt x="3944472" y="3968751"/>
                    <a:pt x="3941381" y="3999857"/>
                    <a:pt x="3957437" y="4022240"/>
                  </a:cubicBezTo>
                  <a:lnTo>
                    <a:pt x="4411220" y="4476023"/>
                  </a:lnTo>
                  <a:cubicBezTo>
                    <a:pt x="4482639" y="4547442"/>
                    <a:pt x="4482640" y="4663235"/>
                    <a:pt x="4411220" y="4734654"/>
                  </a:cubicBezTo>
                  <a:cubicBezTo>
                    <a:pt x="4339801" y="4806074"/>
                    <a:pt x="4224009" y="4806074"/>
                    <a:pt x="4152588" y="4734654"/>
                  </a:cubicBezTo>
                  <a:lnTo>
                    <a:pt x="3693759" y="4275824"/>
                  </a:lnTo>
                  <a:cubicBezTo>
                    <a:pt x="3674507" y="4266207"/>
                    <a:pt x="3651523" y="4271480"/>
                    <a:pt x="3635327" y="4287674"/>
                  </a:cubicBezTo>
                  <a:cubicBezTo>
                    <a:pt x="3616352" y="4306648"/>
                    <a:pt x="3612370" y="4334938"/>
                    <a:pt x="3624934" y="4356886"/>
                  </a:cubicBezTo>
                  <a:cubicBezTo>
                    <a:pt x="3635049" y="4359778"/>
                    <a:pt x="3642739" y="4366280"/>
                    <a:pt x="3649973" y="4373515"/>
                  </a:cubicBezTo>
                  <a:lnTo>
                    <a:pt x="3908605" y="4632146"/>
                  </a:lnTo>
                  <a:cubicBezTo>
                    <a:pt x="3980025" y="4703566"/>
                    <a:pt x="3980024" y="4819358"/>
                    <a:pt x="3908605" y="4890778"/>
                  </a:cubicBezTo>
                  <a:cubicBezTo>
                    <a:pt x="3837186" y="4962196"/>
                    <a:pt x="3721393" y="4962197"/>
                    <a:pt x="3649973" y="4890777"/>
                  </a:cubicBezTo>
                  <a:lnTo>
                    <a:pt x="3391342" y="4632145"/>
                  </a:lnTo>
                  <a:lnTo>
                    <a:pt x="3383755" y="4620718"/>
                  </a:lnTo>
                  <a:lnTo>
                    <a:pt x="3380889" y="4623684"/>
                  </a:lnTo>
                  <a:lnTo>
                    <a:pt x="3174745" y="4424613"/>
                  </a:lnTo>
                  <a:lnTo>
                    <a:pt x="3205723" y="4376911"/>
                  </a:lnTo>
                  <a:cubicBezTo>
                    <a:pt x="3288238" y="4249850"/>
                    <a:pt x="3252126" y="4079956"/>
                    <a:pt x="3125065" y="3997443"/>
                  </a:cubicBezTo>
                  <a:cubicBezTo>
                    <a:pt x="3050998" y="3949342"/>
                    <a:pt x="2962377" y="3941552"/>
                    <a:pt x="2885364" y="3969651"/>
                  </a:cubicBezTo>
                  <a:cubicBezTo>
                    <a:pt x="2904562" y="3864147"/>
                    <a:pt x="2860444" y="3752656"/>
                    <a:pt x="2764879" y="3690594"/>
                  </a:cubicBezTo>
                  <a:cubicBezTo>
                    <a:pt x="2675680" y="3632668"/>
                    <a:pt x="2565374" y="3633204"/>
                    <a:pt x="2479613" y="3683683"/>
                  </a:cubicBezTo>
                  <a:cubicBezTo>
                    <a:pt x="2491746" y="3584340"/>
                    <a:pt x="2447375" y="3482413"/>
                    <a:pt x="2357597" y="3424112"/>
                  </a:cubicBezTo>
                  <a:cubicBezTo>
                    <a:pt x="2230536" y="3341596"/>
                    <a:pt x="2060642" y="3377708"/>
                    <a:pt x="1978127" y="3504770"/>
                  </a:cubicBezTo>
                  <a:lnTo>
                    <a:pt x="1773143" y="3820415"/>
                  </a:lnTo>
                  <a:cubicBezTo>
                    <a:pt x="1771585" y="3822815"/>
                    <a:pt x="1770069" y="3825230"/>
                    <a:pt x="1769218" y="3828038"/>
                  </a:cubicBezTo>
                  <a:cubicBezTo>
                    <a:pt x="1752743" y="3768112"/>
                    <a:pt x="1714307" y="3714419"/>
                    <a:pt x="1658027" y="3677872"/>
                  </a:cubicBezTo>
                  <a:cubicBezTo>
                    <a:pt x="1530967" y="3595356"/>
                    <a:pt x="1361072" y="3631468"/>
                    <a:pt x="1278558" y="3758529"/>
                  </a:cubicBezTo>
                  <a:lnTo>
                    <a:pt x="1214041" y="3857878"/>
                  </a:lnTo>
                  <a:cubicBezTo>
                    <a:pt x="1129847" y="4012173"/>
                    <a:pt x="965736" y="4115631"/>
                    <a:pt x="777460" y="4115631"/>
                  </a:cubicBezTo>
                  <a:lnTo>
                    <a:pt x="770030" y="4114882"/>
                  </a:lnTo>
                  <a:lnTo>
                    <a:pt x="133314" y="4114882"/>
                  </a:lnTo>
                  <a:cubicBezTo>
                    <a:pt x="46334" y="3825273"/>
                    <a:pt x="0" y="3518249"/>
                    <a:pt x="0" y="3200402"/>
                  </a:cubicBezTo>
                  <a:cubicBezTo>
                    <a:pt x="-1" y="2981216"/>
                    <a:pt x="22034" y="2767175"/>
                    <a:pt x="64130" y="2560401"/>
                  </a:cubicBezTo>
                  <a:lnTo>
                    <a:pt x="1002249" y="2560400"/>
                  </a:lnTo>
                  <a:lnTo>
                    <a:pt x="1891037" y="2183134"/>
                  </a:lnTo>
                  <a:lnTo>
                    <a:pt x="1892205" y="2182154"/>
                  </a:lnTo>
                  <a:cubicBezTo>
                    <a:pt x="1910959" y="2166416"/>
                    <a:pt x="1934318" y="2159770"/>
                    <a:pt x="1956920" y="2161748"/>
                  </a:cubicBezTo>
                  <a:close/>
                  <a:moveTo>
                    <a:pt x="3656858" y="1633115"/>
                  </a:moveTo>
                  <a:cubicBezTo>
                    <a:pt x="3684170" y="1634110"/>
                    <a:pt x="3710479" y="1635996"/>
                    <a:pt x="3735468" y="1640302"/>
                  </a:cubicBezTo>
                  <a:cubicBezTo>
                    <a:pt x="3736801" y="1640168"/>
                    <a:pt x="3738134" y="1640167"/>
                    <a:pt x="3739468" y="1640167"/>
                  </a:cubicBezTo>
                  <a:cubicBezTo>
                    <a:pt x="4305222" y="1640169"/>
                    <a:pt x="4816641" y="1846440"/>
                    <a:pt x="5181704" y="2180522"/>
                  </a:cubicBezTo>
                  <a:lnTo>
                    <a:pt x="5182750" y="2177646"/>
                  </a:lnTo>
                  <a:cubicBezTo>
                    <a:pt x="5259259" y="2244293"/>
                    <a:pt x="5359072" y="2283923"/>
                    <a:pt x="5468110" y="2284801"/>
                  </a:cubicBezTo>
                  <a:lnTo>
                    <a:pt x="5467703" y="2285921"/>
                  </a:lnTo>
                  <a:lnTo>
                    <a:pt x="6267485" y="2285921"/>
                  </a:lnTo>
                  <a:cubicBezTo>
                    <a:pt x="6354465" y="2575530"/>
                    <a:pt x="6400801" y="2882555"/>
                    <a:pt x="6400801" y="3200402"/>
                  </a:cubicBezTo>
                  <a:cubicBezTo>
                    <a:pt x="6400800" y="3419588"/>
                    <a:pt x="6378766" y="3633626"/>
                    <a:pt x="6336672" y="3840401"/>
                  </a:cubicBezTo>
                  <a:lnTo>
                    <a:pt x="5704421" y="3840400"/>
                  </a:lnTo>
                  <a:lnTo>
                    <a:pt x="5517569" y="3840400"/>
                  </a:lnTo>
                  <a:cubicBezTo>
                    <a:pt x="5516068" y="3840851"/>
                    <a:pt x="5514564" y="3840855"/>
                    <a:pt x="5513058" y="3840856"/>
                  </a:cubicBezTo>
                  <a:cubicBezTo>
                    <a:pt x="5346942" y="3840856"/>
                    <a:pt x="5196620" y="3773228"/>
                    <a:pt x="5088259" y="3663870"/>
                  </a:cubicBezTo>
                  <a:lnTo>
                    <a:pt x="5088088" y="3664207"/>
                  </a:lnTo>
                  <a:lnTo>
                    <a:pt x="4240840" y="2816960"/>
                  </a:lnTo>
                  <a:cubicBezTo>
                    <a:pt x="4240396" y="2817661"/>
                    <a:pt x="4239784" y="2818172"/>
                    <a:pt x="4239171" y="2818678"/>
                  </a:cubicBezTo>
                  <a:cubicBezTo>
                    <a:pt x="4135954" y="2720312"/>
                    <a:pt x="4008137" y="2648478"/>
                    <a:pt x="3866360" y="2610767"/>
                  </a:cubicBezTo>
                  <a:lnTo>
                    <a:pt x="3866992" y="2608888"/>
                  </a:lnTo>
                  <a:lnTo>
                    <a:pt x="3535264" y="2526178"/>
                  </a:lnTo>
                  <a:lnTo>
                    <a:pt x="3130135" y="2432647"/>
                  </a:lnTo>
                  <a:cubicBezTo>
                    <a:pt x="3130024" y="2433039"/>
                    <a:pt x="3129793" y="2433339"/>
                    <a:pt x="3129562" y="2433637"/>
                  </a:cubicBezTo>
                  <a:cubicBezTo>
                    <a:pt x="3080383" y="2420910"/>
                    <a:pt x="3028848" y="2414912"/>
                    <a:pt x="2975908" y="2414912"/>
                  </a:cubicBezTo>
                  <a:cubicBezTo>
                    <a:pt x="2811943" y="2414912"/>
                    <a:pt x="2661415" y="2472455"/>
                    <a:pt x="2545396" y="2570876"/>
                  </a:cubicBezTo>
                  <a:lnTo>
                    <a:pt x="2543573" y="2569717"/>
                  </a:lnTo>
                  <a:lnTo>
                    <a:pt x="2193720" y="2853022"/>
                  </a:lnTo>
                  <a:cubicBezTo>
                    <a:pt x="2105416" y="2924529"/>
                    <a:pt x="1975860" y="2910914"/>
                    <a:pt x="1904353" y="2822609"/>
                  </a:cubicBezTo>
                  <a:cubicBezTo>
                    <a:pt x="1832844" y="2734303"/>
                    <a:pt x="1846461" y="2604750"/>
                    <a:pt x="1934767" y="2533243"/>
                  </a:cubicBezTo>
                  <a:lnTo>
                    <a:pt x="2350832" y="2196320"/>
                  </a:lnTo>
                  <a:lnTo>
                    <a:pt x="2704088" y="1899903"/>
                  </a:lnTo>
                  <a:cubicBezTo>
                    <a:pt x="2709938" y="1893802"/>
                    <a:pt x="2716509" y="1888323"/>
                    <a:pt x="2723713" y="1883435"/>
                  </a:cubicBezTo>
                  <a:lnTo>
                    <a:pt x="2732397" y="1876148"/>
                  </a:lnTo>
                  <a:lnTo>
                    <a:pt x="2741152" y="1870710"/>
                  </a:lnTo>
                  <a:cubicBezTo>
                    <a:pt x="2794071" y="1830023"/>
                    <a:pt x="2859630" y="1794650"/>
                    <a:pt x="2933347" y="1767819"/>
                  </a:cubicBezTo>
                  <a:lnTo>
                    <a:pt x="3001298" y="1748265"/>
                  </a:lnTo>
                  <a:cubicBezTo>
                    <a:pt x="3071697" y="1720366"/>
                    <a:pt x="3148660" y="1697120"/>
                    <a:pt x="3229866" y="1678372"/>
                  </a:cubicBezTo>
                  <a:cubicBezTo>
                    <a:pt x="3383705" y="1642856"/>
                    <a:pt x="3530928" y="1628523"/>
                    <a:pt x="3656858" y="1633115"/>
                  </a:cubicBezTo>
                  <a:close/>
                  <a:moveTo>
                    <a:pt x="3200402" y="0"/>
                  </a:moveTo>
                  <a:cubicBezTo>
                    <a:pt x="4604889" y="0"/>
                    <a:pt x="5798071" y="904705"/>
                    <a:pt x="6225978" y="2164162"/>
                  </a:cubicBezTo>
                  <a:lnTo>
                    <a:pt x="5489721" y="2164162"/>
                  </a:lnTo>
                  <a:cubicBezTo>
                    <a:pt x="5096787" y="1291881"/>
                    <a:pt x="4219373" y="685800"/>
                    <a:pt x="3200402" y="685800"/>
                  </a:cubicBezTo>
                  <a:cubicBezTo>
                    <a:pt x="2074893" y="685800"/>
                    <a:pt x="1122090" y="1425244"/>
                    <a:pt x="801668" y="2444946"/>
                  </a:cubicBezTo>
                  <a:lnTo>
                    <a:pt x="90517" y="2444946"/>
                  </a:lnTo>
                  <a:cubicBezTo>
                    <a:pt x="429306" y="1041901"/>
                    <a:pt x="1693180" y="0"/>
                    <a:pt x="3200402" y="0"/>
                  </a:cubicBezTo>
                  <a:close/>
                </a:path>
              </a:pathLst>
            </a:custGeom>
            <a:solidFill>
              <a:srgbClr val="FFFFFF"/>
            </a:solidFill>
            <a:ln w="9525" cap="flat" cmpd="sng" algn="ctr">
              <a:noFill/>
              <a:prstDash val="solid"/>
              <a:headEnd type="none" w="med" len="med"/>
              <a:tailEnd type="none" w="med" len="med"/>
            </a:ln>
            <a:effectLst/>
          </p:spPr>
          <p:txBody>
            <a:bodyPr vert="horz" wrap="square" lIns="68567" tIns="34283" rIns="68567" bIns="34283" numCol="1" rtlCol="0" anchor="ctr" anchorCtr="0" compatLnSpc="1">
              <a:prstTxWarp prst="textNoShape">
                <a:avLst/>
              </a:prstTxWarp>
            </a:bodyPr>
            <a:lstStyle/>
            <a:p>
              <a:pPr algn="ctr" defTabSz="685443" fontAlgn="base">
                <a:lnSpc>
                  <a:spcPct val="90000"/>
                </a:lnSpc>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nvGrpSpPr>
          <p:cNvPr id="5" name="Group 4"/>
          <p:cNvGrpSpPr/>
          <p:nvPr/>
        </p:nvGrpSpPr>
        <p:grpSpPr>
          <a:xfrm>
            <a:off x="6809007" y="1051538"/>
            <a:ext cx="2146250" cy="3746366"/>
            <a:chOff x="9079099" y="1401763"/>
            <a:chExt cx="2862072" cy="4995862"/>
          </a:xfrm>
        </p:grpSpPr>
        <p:sp>
          <p:nvSpPr>
            <p:cNvPr id="26" name="Rectangle 25"/>
            <p:cNvSpPr/>
            <p:nvPr/>
          </p:nvSpPr>
          <p:spPr bwMode="auto">
            <a:xfrm>
              <a:off x="9079099" y="1401763"/>
              <a:ext cx="2862072" cy="1899376"/>
            </a:xfrm>
            <a:prstGeom prst="rect">
              <a:avLst/>
            </a:prstGeom>
            <a:solidFill>
              <a:srgbClr val="33C7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68570" numCol="1" spcCol="0" rtlCol="0" fromWordArt="0" anchor="b" anchorCtr="0" forceAA="0" compatLnSpc="1">
              <a:prstTxWarp prst="textNoShape">
                <a:avLst/>
              </a:prstTxWarp>
              <a:noAutofit/>
            </a:bodyPr>
            <a:lstStyle/>
            <a:p>
              <a:pPr defTabSz="699220" fontAlgn="base">
                <a:spcBef>
                  <a:spcPct val="0"/>
                </a:spcBef>
                <a:spcAft>
                  <a:spcPct val="0"/>
                </a:spcAft>
              </a:pPr>
              <a:r>
                <a:rPr lang="en-IN" sz="2100" dirty="0">
                  <a:ln>
                    <a:solidFill>
                      <a:schemeClr val="bg1">
                        <a:alpha val="0"/>
                      </a:schemeClr>
                    </a:solidFill>
                  </a:ln>
                  <a:solidFill>
                    <a:schemeClr val="bg1"/>
                  </a:solidFill>
                  <a:latin typeface="+mj-lt"/>
                  <a:ea typeface="Segoe UI" pitchFamily="34" charset="0"/>
                  <a:cs typeface="Segoe UI" pitchFamily="34" charset="0"/>
                </a:rPr>
                <a:t/>
              </a:r>
              <a:br>
                <a:rPr lang="en-IN" sz="2100" dirty="0">
                  <a:ln>
                    <a:solidFill>
                      <a:schemeClr val="bg1">
                        <a:alpha val="0"/>
                      </a:schemeClr>
                    </a:solidFill>
                  </a:ln>
                  <a:solidFill>
                    <a:schemeClr val="bg1"/>
                  </a:solidFill>
                  <a:latin typeface="+mj-lt"/>
                  <a:ea typeface="Segoe UI" pitchFamily="34" charset="0"/>
                  <a:cs typeface="Segoe UI" pitchFamily="34" charset="0"/>
                </a:rPr>
              </a:br>
              <a:r>
                <a:rPr lang="en-IN" sz="2100" dirty="0">
                  <a:ln>
                    <a:solidFill>
                      <a:schemeClr val="bg1">
                        <a:alpha val="0"/>
                      </a:schemeClr>
                    </a:solidFill>
                  </a:ln>
                  <a:solidFill>
                    <a:schemeClr val="bg1"/>
                  </a:solidFill>
                  <a:latin typeface="+mj-lt"/>
                  <a:ea typeface="Segoe UI" pitchFamily="34" charset="0"/>
                  <a:cs typeface="Segoe UI" pitchFamily="34" charset="0"/>
                </a:rPr>
                <a:t>Based on </a:t>
              </a:r>
              <a:br>
                <a:rPr lang="en-IN" sz="2100" dirty="0">
                  <a:ln>
                    <a:solidFill>
                      <a:schemeClr val="bg1">
                        <a:alpha val="0"/>
                      </a:schemeClr>
                    </a:solidFill>
                  </a:ln>
                  <a:solidFill>
                    <a:schemeClr val="bg1"/>
                  </a:solidFill>
                  <a:latin typeface="+mj-lt"/>
                  <a:ea typeface="Segoe UI" pitchFamily="34" charset="0"/>
                  <a:cs typeface="Segoe UI" pitchFamily="34" charset="0"/>
                </a:rPr>
              </a:br>
              <a:r>
                <a:rPr lang="en-IN" sz="2100" dirty="0">
                  <a:ln>
                    <a:solidFill>
                      <a:schemeClr val="bg1">
                        <a:alpha val="0"/>
                      </a:schemeClr>
                    </a:solidFill>
                  </a:ln>
                  <a:solidFill>
                    <a:schemeClr val="bg1"/>
                  </a:solidFill>
                  <a:latin typeface="+mj-lt"/>
                  <a:ea typeface="Segoe UI" pitchFamily="34" charset="0"/>
                  <a:cs typeface="Segoe UI" pitchFamily="34" charset="0"/>
                </a:rPr>
                <a:t>SQL Server Technology</a:t>
              </a:r>
            </a:p>
          </p:txBody>
        </p:sp>
        <p:sp>
          <p:nvSpPr>
            <p:cNvPr id="30" name="Rectangle 29"/>
            <p:cNvSpPr/>
            <p:nvPr/>
          </p:nvSpPr>
          <p:spPr bwMode="auto">
            <a:xfrm>
              <a:off x="9079099" y="3363133"/>
              <a:ext cx="2862072" cy="30344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99220" fontAlgn="base">
                <a:spcBef>
                  <a:spcPts val="900"/>
                </a:spcBef>
                <a:spcAft>
                  <a:spcPct val="0"/>
                </a:spcAft>
              </a:pPr>
              <a:r>
                <a:rPr lang="en-IN" sz="1350" dirty="0">
                  <a:ln>
                    <a:solidFill>
                      <a:schemeClr val="bg1">
                        <a:alpha val="0"/>
                      </a:schemeClr>
                    </a:solidFill>
                  </a:ln>
                  <a:solidFill>
                    <a:schemeClr val="tx1"/>
                  </a:solidFill>
                  <a:ea typeface="Segoe UI" pitchFamily="34" charset="0"/>
                  <a:cs typeface="Segoe UI" pitchFamily="34" charset="0"/>
                </a:rPr>
                <a:t>Common Architecture with SQL Server</a:t>
              </a:r>
            </a:p>
            <a:p>
              <a:pPr defTabSz="699220" fontAlgn="base">
                <a:spcBef>
                  <a:spcPts val="900"/>
                </a:spcBef>
                <a:spcAft>
                  <a:spcPct val="0"/>
                </a:spcAft>
              </a:pPr>
              <a:r>
                <a:rPr lang="en-IN" sz="1350" dirty="0">
                  <a:ln>
                    <a:solidFill>
                      <a:schemeClr val="bg1">
                        <a:alpha val="0"/>
                      </a:schemeClr>
                    </a:solidFill>
                  </a:ln>
                  <a:solidFill>
                    <a:schemeClr val="tx1"/>
                  </a:solidFill>
                  <a:ea typeface="Segoe UI" pitchFamily="34" charset="0"/>
                  <a:cs typeface="Segoe UI" pitchFamily="34" charset="0"/>
                </a:rPr>
                <a:t>Insights with SQL Reporting</a:t>
              </a:r>
            </a:p>
          </p:txBody>
        </p:sp>
        <p:grpSp>
          <p:nvGrpSpPr>
            <p:cNvPr id="31" name="Group 30"/>
            <p:cNvGrpSpPr/>
            <p:nvPr/>
          </p:nvGrpSpPr>
          <p:grpSpPr>
            <a:xfrm>
              <a:off x="11026770" y="1541196"/>
              <a:ext cx="731780" cy="604992"/>
              <a:chOff x="2459413" y="5035683"/>
              <a:chExt cx="1057935" cy="874640"/>
            </a:xfrm>
          </p:grpSpPr>
          <p:grpSp>
            <p:nvGrpSpPr>
              <p:cNvPr id="32" name="Group 31"/>
              <p:cNvGrpSpPr/>
              <p:nvPr>
                <p:custDataLst>
                  <p:tags r:id="rId4"/>
                </p:custDataLst>
              </p:nvPr>
            </p:nvGrpSpPr>
            <p:grpSpPr>
              <a:xfrm>
                <a:off x="2459413" y="5417945"/>
                <a:ext cx="1057935" cy="492378"/>
                <a:chOff x="6992524" y="2756683"/>
                <a:chExt cx="1444960" cy="672504"/>
              </a:xfrm>
              <a:solidFill>
                <a:schemeClr val="bg1"/>
              </a:solidFill>
            </p:grpSpPr>
            <p:sp>
              <p:nvSpPr>
                <p:cNvPr id="47" name="Freeform 46"/>
                <p:cNvSpPr/>
                <p:nvPr/>
              </p:nvSpPr>
              <p:spPr>
                <a:xfrm>
                  <a:off x="7358856" y="2765425"/>
                  <a:ext cx="828675" cy="376730"/>
                </a:xfrm>
                <a:custGeom>
                  <a:avLst/>
                  <a:gdLst>
                    <a:gd name="connsiteX0" fmla="*/ 226219 w 504825"/>
                    <a:gd name="connsiteY0" fmla="*/ 0 h 192882"/>
                    <a:gd name="connsiteX1" fmla="*/ 226219 w 504825"/>
                    <a:gd name="connsiteY1" fmla="*/ 61913 h 192882"/>
                    <a:gd name="connsiteX2" fmla="*/ 0 w 504825"/>
                    <a:gd name="connsiteY2" fmla="*/ 164307 h 192882"/>
                    <a:gd name="connsiteX3" fmla="*/ 235744 w 504825"/>
                    <a:gd name="connsiteY3" fmla="*/ 83344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26219 w 504825"/>
                    <a:gd name="connsiteY1" fmla="*/ 61913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30981 w 504825"/>
                    <a:gd name="connsiteY5" fmla="*/ 64294 h 192882"/>
                    <a:gd name="connsiteX6" fmla="*/ 226219 w 504825"/>
                    <a:gd name="connsiteY6" fmla="*/ 0 h 192882"/>
                    <a:gd name="connsiteX0" fmla="*/ 228514 w 504825"/>
                    <a:gd name="connsiteY0" fmla="*/ 0 h 218555"/>
                    <a:gd name="connsiteX1" fmla="*/ 219075 w 504825"/>
                    <a:gd name="connsiteY1" fmla="*/ 89968 h 218555"/>
                    <a:gd name="connsiteX2" fmla="*/ 0 w 504825"/>
                    <a:gd name="connsiteY2" fmla="*/ 189980 h 218555"/>
                    <a:gd name="connsiteX3" fmla="*/ 228601 w 504825"/>
                    <a:gd name="connsiteY3" fmla="*/ 97111 h 218555"/>
                    <a:gd name="connsiteX4" fmla="*/ 504825 w 504825"/>
                    <a:gd name="connsiteY4" fmla="*/ 218555 h 218555"/>
                    <a:gd name="connsiteX5" fmla="*/ 230981 w 504825"/>
                    <a:gd name="connsiteY5" fmla="*/ 89967 h 218555"/>
                    <a:gd name="connsiteX6" fmla="*/ 228514 w 504825"/>
                    <a:gd name="connsiteY6" fmla="*/ 0 h 218555"/>
                    <a:gd name="connsiteX0" fmla="*/ 229662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9662 w 504825"/>
                    <a:gd name="connsiteY6" fmla="*/ 0 h 263483"/>
                    <a:gd name="connsiteX0" fmla="*/ 226221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6221 w 504825"/>
                    <a:gd name="connsiteY6" fmla="*/ 0 h 263483"/>
                    <a:gd name="connsiteX0" fmla="*/ 298503 w 577107"/>
                    <a:gd name="connsiteY0" fmla="*/ 0 h 263483"/>
                    <a:gd name="connsiteX1" fmla="*/ 291357 w 577107"/>
                    <a:gd name="connsiteY1" fmla="*/ 134896 h 263483"/>
                    <a:gd name="connsiteX2" fmla="*/ 0 w 577107"/>
                    <a:gd name="connsiteY2" fmla="*/ 236513 h 263483"/>
                    <a:gd name="connsiteX3" fmla="*/ 300883 w 577107"/>
                    <a:gd name="connsiteY3" fmla="*/ 142039 h 263483"/>
                    <a:gd name="connsiteX4" fmla="*/ 577107 w 577107"/>
                    <a:gd name="connsiteY4" fmla="*/ 263483 h 263483"/>
                    <a:gd name="connsiteX5" fmla="*/ 303263 w 577107"/>
                    <a:gd name="connsiteY5" fmla="*/ 134895 h 263483"/>
                    <a:gd name="connsiteX6" fmla="*/ 298503 w 577107"/>
                    <a:gd name="connsiteY6" fmla="*/ 0 h 263483"/>
                    <a:gd name="connsiteX0" fmla="*/ 298503 w 653978"/>
                    <a:gd name="connsiteY0" fmla="*/ 0 h 252251"/>
                    <a:gd name="connsiteX1" fmla="*/ 291357 w 653978"/>
                    <a:gd name="connsiteY1" fmla="*/ 134896 h 252251"/>
                    <a:gd name="connsiteX2" fmla="*/ 0 w 653978"/>
                    <a:gd name="connsiteY2" fmla="*/ 236513 h 252251"/>
                    <a:gd name="connsiteX3" fmla="*/ 300883 w 653978"/>
                    <a:gd name="connsiteY3" fmla="*/ 142039 h 252251"/>
                    <a:gd name="connsiteX4" fmla="*/ 653978 w 653978"/>
                    <a:gd name="connsiteY4" fmla="*/ 252251 h 252251"/>
                    <a:gd name="connsiteX5" fmla="*/ 303263 w 653978"/>
                    <a:gd name="connsiteY5" fmla="*/ 134895 h 252251"/>
                    <a:gd name="connsiteX6" fmla="*/ 298503 w 653978"/>
                    <a:gd name="connsiteY6" fmla="*/ 0 h 252251"/>
                    <a:gd name="connsiteX0" fmla="*/ 298503 w 660862"/>
                    <a:gd name="connsiteY0" fmla="*/ 0 h 250646"/>
                    <a:gd name="connsiteX1" fmla="*/ 291357 w 660862"/>
                    <a:gd name="connsiteY1" fmla="*/ 134896 h 250646"/>
                    <a:gd name="connsiteX2" fmla="*/ 0 w 660862"/>
                    <a:gd name="connsiteY2" fmla="*/ 236513 h 250646"/>
                    <a:gd name="connsiteX3" fmla="*/ 300883 w 660862"/>
                    <a:gd name="connsiteY3" fmla="*/ 142039 h 250646"/>
                    <a:gd name="connsiteX4" fmla="*/ 660862 w 660862"/>
                    <a:gd name="connsiteY4" fmla="*/ 250646 h 250646"/>
                    <a:gd name="connsiteX5" fmla="*/ 303263 w 660862"/>
                    <a:gd name="connsiteY5" fmla="*/ 134895 h 250646"/>
                    <a:gd name="connsiteX6" fmla="*/ 298503 w 660862"/>
                    <a:gd name="connsiteY6" fmla="*/ 0 h 250646"/>
                    <a:gd name="connsiteX0" fmla="*/ 300797 w 663156"/>
                    <a:gd name="connsiteY0" fmla="*/ 0 h 250646"/>
                    <a:gd name="connsiteX1" fmla="*/ 293651 w 663156"/>
                    <a:gd name="connsiteY1" fmla="*/ 134896 h 250646"/>
                    <a:gd name="connsiteX2" fmla="*/ 0 w 663156"/>
                    <a:gd name="connsiteY2" fmla="*/ 230095 h 250646"/>
                    <a:gd name="connsiteX3" fmla="*/ 303177 w 663156"/>
                    <a:gd name="connsiteY3" fmla="*/ 142039 h 250646"/>
                    <a:gd name="connsiteX4" fmla="*/ 663156 w 663156"/>
                    <a:gd name="connsiteY4" fmla="*/ 250646 h 250646"/>
                    <a:gd name="connsiteX5" fmla="*/ 305557 w 663156"/>
                    <a:gd name="connsiteY5" fmla="*/ 134895 h 250646"/>
                    <a:gd name="connsiteX6" fmla="*/ 300797 w 663156"/>
                    <a:gd name="connsiteY6" fmla="*/ 0 h 250646"/>
                    <a:gd name="connsiteX0" fmla="*/ 300797 w 536185"/>
                    <a:gd name="connsiteY0" fmla="*/ 0 h 230095"/>
                    <a:gd name="connsiteX1" fmla="*/ 293651 w 536185"/>
                    <a:gd name="connsiteY1" fmla="*/ 134896 h 230095"/>
                    <a:gd name="connsiteX2" fmla="*/ 0 w 536185"/>
                    <a:gd name="connsiteY2" fmla="*/ 230095 h 230095"/>
                    <a:gd name="connsiteX3" fmla="*/ 303177 w 536185"/>
                    <a:gd name="connsiteY3" fmla="*/ 142039 h 230095"/>
                    <a:gd name="connsiteX4" fmla="*/ 536185 w 536185"/>
                    <a:gd name="connsiteY4" fmla="*/ 205718 h 230095"/>
                    <a:gd name="connsiteX5" fmla="*/ 305557 w 536185"/>
                    <a:gd name="connsiteY5" fmla="*/ 134895 h 230095"/>
                    <a:gd name="connsiteX6" fmla="*/ 300797 w 536185"/>
                    <a:gd name="connsiteY6" fmla="*/ 0 h 230095"/>
                    <a:gd name="connsiteX0" fmla="*/ 153939 w 389327"/>
                    <a:gd name="connsiteY0" fmla="*/ 0 h 205718"/>
                    <a:gd name="connsiteX1" fmla="*/ 146793 w 389327"/>
                    <a:gd name="connsiteY1" fmla="*/ 134896 h 205718"/>
                    <a:gd name="connsiteX2" fmla="*/ 0 w 389327"/>
                    <a:gd name="connsiteY2" fmla="*/ 180888 h 205718"/>
                    <a:gd name="connsiteX3" fmla="*/ 156319 w 389327"/>
                    <a:gd name="connsiteY3" fmla="*/ 142039 h 205718"/>
                    <a:gd name="connsiteX4" fmla="*/ 389327 w 389327"/>
                    <a:gd name="connsiteY4" fmla="*/ 205718 h 205718"/>
                    <a:gd name="connsiteX5" fmla="*/ 158699 w 389327"/>
                    <a:gd name="connsiteY5" fmla="*/ 134895 h 205718"/>
                    <a:gd name="connsiteX6" fmla="*/ 153939 w 389327"/>
                    <a:gd name="connsiteY6" fmla="*/ 0 h 205718"/>
                    <a:gd name="connsiteX0" fmla="*/ 163118 w 398506"/>
                    <a:gd name="connsiteY0" fmla="*/ 0 h 205718"/>
                    <a:gd name="connsiteX1" fmla="*/ 155972 w 398506"/>
                    <a:gd name="connsiteY1" fmla="*/ 134896 h 205718"/>
                    <a:gd name="connsiteX2" fmla="*/ 0 w 398506"/>
                    <a:gd name="connsiteY2" fmla="*/ 185167 h 205718"/>
                    <a:gd name="connsiteX3" fmla="*/ 165498 w 398506"/>
                    <a:gd name="connsiteY3" fmla="*/ 142039 h 205718"/>
                    <a:gd name="connsiteX4" fmla="*/ 398506 w 398506"/>
                    <a:gd name="connsiteY4" fmla="*/ 205718 h 205718"/>
                    <a:gd name="connsiteX5" fmla="*/ 167878 w 398506"/>
                    <a:gd name="connsiteY5" fmla="*/ 134895 h 205718"/>
                    <a:gd name="connsiteX6" fmla="*/ 163118 w 398506"/>
                    <a:gd name="connsiteY6" fmla="*/ 0 h 205718"/>
                    <a:gd name="connsiteX0" fmla="*/ 163118 w 433691"/>
                    <a:gd name="connsiteY0" fmla="*/ 0 h 205718"/>
                    <a:gd name="connsiteX1" fmla="*/ 155972 w 433691"/>
                    <a:gd name="connsiteY1" fmla="*/ 134896 h 205718"/>
                    <a:gd name="connsiteX2" fmla="*/ 0 w 433691"/>
                    <a:gd name="connsiteY2" fmla="*/ 185167 h 205718"/>
                    <a:gd name="connsiteX3" fmla="*/ 165498 w 433691"/>
                    <a:gd name="connsiteY3" fmla="*/ 142039 h 205718"/>
                    <a:gd name="connsiteX4" fmla="*/ 433691 w 433691"/>
                    <a:gd name="connsiteY4" fmla="*/ 205718 h 205718"/>
                    <a:gd name="connsiteX5" fmla="*/ 167878 w 433691"/>
                    <a:gd name="connsiteY5" fmla="*/ 134895 h 205718"/>
                    <a:gd name="connsiteX6" fmla="*/ 163118 w 433691"/>
                    <a:gd name="connsiteY6" fmla="*/ 0 h 205718"/>
                    <a:gd name="connsiteX0" fmla="*/ 163118 w 406155"/>
                    <a:gd name="connsiteY0" fmla="*/ 0 h 253855"/>
                    <a:gd name="connsiteX1" fmla="*/ 155972 w 406155"/>
                    <a:gd name="connsiteY1" fmla="*/ 134896 h 253855"/>
                    <a:gd name="connsiteX2" fmla="*/ 0 w 406155"/>
                    <a:gd name="connsiteY2" fmla="*/ 185167 h 253855"/>
                    <a:gd name="connsiteX3" fmla="*/ 165498 w 406155"/>
                    <a:gd name="connsiteY3" fmla="*/ 142039 h 253855"/>
                    <a:gd name="connsiteX4" fmla="*/ 406155 w 406155"/>
                    <a:gd name="connsiteY4" fmla="*/ 253855 h 253855"/>
                    <a:gd name="connsiteX5" fmla="*/ 167878 w 406155"/>
                    <a:gd name="connsiteY5" fmla="*/ 134895 h 253855"/>
                    <a:gd name="connsiteX6" fmla="*/ 163118 w 406155"/>
                    <a:gd name="connsiteY6" fmla="*/ 0 h 253855"/>
                    <a:gd name="connsiteX0" fmla="*/ 156234 w 399271"/>
                    <a:gd name="connsiteY0" fmla="*/ 0 h 253855"/>
                    <a:gd name="connsiteX1" fmla="*/ 149088 w 399271"/>
                    <a:gd name="connsiteY1" fmla="*/ 134896 h 253855"/>
                    <a:gd name="connsiteX2" fmla="*/ 0 w 399271"/>
                    <a:gd name="connsiteY2" fmla="*/ 214049 h 253855"/>
                    <a:gd name="connsiteX3" fmla="*/ 158614 w 399271"/>
                    <a:gd name="connsiteY3" fmla="*/ 142039 h 253855"/>
                    <a:gd name="connsiteX4" fmla="*/ 399271 w 399271"/>
                    <a:gd name="connsiteY4" fmla="*/ 253855 h 253855"/>
                    <a:gd name="connsiteX5" fmla="*/ 160994 w 399271"/>
                    <a:gd name="connsiteY5" fmla="*/ 134895 h 253855"/>
                    <a:gd name="connsiteX6" fmla="*/ 156234 w 399271"/>
                    <a:gd name="connsiteY6" fmla="*/ 0 h 25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71" h="253855">
                      <a:moveTo>
                        <a:pt x="156234" y="0"/>
                      </a:moveTo>
                      <a:lnTo>
                        <a:pt x="149088" y="134896"/>
                      </a:lnTo>
                      <a:lnTo>
                        <a:pt x="0" y="214049"/>
                      </a:lnTo>
                      <a:lnTo>
                        <a:pt x="158614" y="142039"/>
                      </a:lnTo>
                      <a:lnTo>
                        <a:pt x="399271" y="253855"/>
                      </a:lnTo>
                      <a:lnTo>
                        <a:pt x="160994" y="134895"/>
                      </a:lnTo>
                      <a:cubicBezTo>
                        <a:pt x="160172" y="104906"/>
                        <a:pt x="157056" y="29989"/>
                        <a:pt x="156234"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48" name="Freeform 47"/>
                <p:cNvSpPr/>
                <p:nvPr/>
              </p:nvSpPr>
              <p:spPr>
                <a:xfrm>
                  <a:off x="7021619" y="2756683"/>
                  <a:ext cx="1415865" cy="657140"/>
                </a:xfrm>
                <a:custGeom>
                  <a:avLst/>
                  <a:gdLst>
                    <a:gd name="connsiteX0" fmla="*/ 0 w 2000250"/>
                    <a:gd name="connsiteY0" fmla="*/ 333375 h 1347788"/>
                    <a:gd name="connsiteX1" fmla="*/ 895350 w 2000250"/>
                    <a:gd name="connsiteY1" fmla="*/ 0 h 1347788"/>
                    <a:gd name="connsiteX2" fmla="*/ 2000250 w 2000250"/>
                    <a:gd name="connsiteY2" fmla="*/ 357188 h 1347788"/>
                    <a:gd name="connsiteX3" fmla="*/ 1990725 w 2000250"/>
                    <a:gd name="connsiteY3" fmla="*/ 823913 h 1347788"/>
                    <a:gd name="connsiteX4" fmla="*/ 1147763 w 2000250"/>
                    <a:gd name="connsiteY4" fmla="*/ 1347788 h 1347788"/>
                    <a:gd name="connsiteX5" fmla="*/ 0 w 2000250"/>
                    <a:gd name="connsiteY5"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28825"/>
                    <a:gd name="connsiteY0" fmla="*/ 333375 h 1347788"/>
                    <a:gd name="connsiteX1" fmla="*/ 914400 w 2028825"/>
                    <a:gd name="connsiteY1" fmla="*/ 0 h 1347788"/>
                    <a:gd name="connsiteX2" fmla="*/ 2028825 w 2028825"/>
                    <a:gd name="connsiteY2" fmla="*/ 404813 h 1347788"/>
                    <a:gd name="connsiteX3" fmla="*/ 2009775 w 2028825"/>
                    <a:gd name="connsiteY3" fmla="*/ 823913 h 1347788"/>
                    <a:gd name="connsiteX4" fmla="*/ 1166813 w 2028825"/>
                    <a:gd name="connsiteY4" fmla="*/ 1347788 h 1347788"/>
                    <a:gd name="connsiteX5" fmla="*/ 0 w 2028825"/>
                    <a:gd name="connsiteY5" fmla="*/ 702186 h 1347788"/>
                    <a:gd name="connsiteX6" fmla="*/ 19050 w 2028825"/>
                    <a:gd name="connsiteY6" fmla="*/ 333375 h 1347788"/>
                    <a:gd name="connsiteX0" fmla="*/ 0 w 2050257"/>
                    <a:gd name="connsiteY0" fmla="*/ 330994 h 1347788"/>
                    <a:gd name="connsiteX1" fmla="*/ 935832 w 2050257"/>
                    <a:gd name="connsiteY1" fmla="*/ 0 h 1347788"/>
                    <a:gd name="connsiteX2" fmla="*/ 2050257 w 2050257"/>
                    <a:gd name="connsiteY2" fmla="*/ 404813 h 1347788"/>
                    <a:gd name="connsiteX3" fmla="*/ 2031207 w 2050257"/>
                    <a:gd name="connsiteY3" fmla="*/ 82391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38351 w 2050257"/>
                    <a:gd name="connsiteY3" fmla="*/ 76676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42140 w 2050257"/>
                    <a:gd name="connsiteY3" fmla="*/ 847539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80569"/>
                    <a:gd name="connsiteY0" fmla="*/ 287913 h 1347788"/>
                    <a:gd name="connsiteX1" fmla="*/ 966144 w 2080569"/>
                    <a:gd name="connsiteY1" fmla="*/ 0 h 1347788"/>
                    <a:gd name="connsiteX2" fmla="*/ 2080569 w 2080569"/>
                    <a:gd name="connsiteY2" fmla="*/ 404813 h 1347788"/>
                    <a:gd name="connsiteX3" fmla="*/ 2072452 w 2080569"/>
                    <a:gd name="connsiteY3" fmla="*/ 847539 h 1347788"/>
                    <a:gd name="connsiteX4" fmla="*/ 1218557 w 2080569"/>
                    <a:gd name="connsiteY4" fmla="*/ 1347788 h 1347788"/>
                    <a:gd name="connsiteX5" fmla="*/ 51744 w 2080569"/>
                    <a:gd name="connsiteY5" fmla="*/ 702186 h 1347788"/>
                    <a:gd name="connsiteX6" fmla="*/ 0 w 2080569"/>
                    <a:gd name="connsiteY6" fmla="*/ 287913 h 1347788"/>
                    <a:gd name="connsiteX0" fmla="*/ 0 w 2088147"/>
                    <a:gd name="connsiteY0" fmla="*/ 314839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314839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277143 h 1347788"/>
                    <a:gd name="connsiteX0" fmla="*/ 5091 w 2093238"/>
                    <a:gd name="connsiteY0" fmla="*/ 277143 h 1347788"/>
                    <a:gd name="connsiteX1" fmla="*/ 978813 w 2093238"/>
                    <a:gd name="connsiteY1" fmla="*/ 0 h 1347788"/>
                    <a:gd name="connsiteX2" fmla="*/ 2093238 w 2093238"/>
                    <a:gd name="connsiteY2" fmla="*/ 404813 h 1347788"/>
                    <a:gd name="connsiteX3" fmla="*/ 2085121 w 2093238"/>
                    <a:gd name="connsiteY3" fmla="*/ 847539 h 1347788"/>
                    <a:gd name="connsiteX4" fmla="*/ 1231226 w 2093238"/>
                    <a:gd name="connsiteY4" fmla="*/ 1347788 h 1347788"/>
                    <a:gd name="connsiteX5" fmla="*/ 0 w 2093238"/>
                    <a:gd name="connsiteY5" fmla="*/ 669876 h 1347788"/>
                    <a:gd name="connsiteX6" fmla="*/ 5091 w 2093238"/>
                    <a:gd name="connsiteY6" fmla="*/ 277143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77143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36756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36756 h 1347788"/>
                    <a:gd name="connsiteX0" fmla="*/ 0 w 2088147"/>
                    <a:gd name="connsiteY0" fmla="*/ 220601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20601 h 1347788"/>
                    <a:gd name="connsiteX1" fmla="*/ 973722 w 2088147"/>
                    <a:gd name="connsiteY1" fmla="*/ 0 h 1347788"/>
                    <a:gd name="connsiteX2" fmla="*/ 2088147 w 2088147"/>
                    <a:gd name="connsiteY2" fmla="*/ 364424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58296 h 1385483"/>
                    <a:gd name="connsiteX1" fmla="*/ 1030558 w 2088147"/>
                    <a:gd name="connsiteY1" fmla="*/ 0 h 1385483"/>
                    <a:gd name="connsiteX2" fmla="*/ 2088147 w 2088147"/>
                    <a:gd name="connsiteY2" fmla="*/ 402119 h 1385483"/>
                    <a:gd name="connsiteX3" fmla="*/ 2080030 w 2088147"/>
                    <a:gd name="connsiteY3" fmla="*/ 885234 h 1385483"/>
                    <a:gd name="connsiteX4" fmla="*/ 1226135 w 2088147"/>
                    <a:gd name="connsiteY4" fmla="*/ 1385483 h 1385483"/>
                    <a:gd name="connsiteX5" fmla="*/ 2487 w 2088147"/>
                    <a:gd name="connsiteY5" fmla="*/ 734496 h 1385483"/>
                    <a:gd name="connsiteX6" fmla="*/ 0 w 2088147"/>
                    <a:gd name="connsiteY6" fmla="*/ 258296 h 1385483"/>
                    <a:gd name="connsiteX0" fmla="*/ 0 w 2088147"/>
                    <a:gd name="connsiteY0" fmla="*/ 201754 h 1328941"/>
                    <a:gd name="connsiteX1" fmla="*/ 1030558 w 2088147"/>
                    <a:gd name="connsiteY1" fmla="*/ 0 h 1328941"/>
                    <a:gd name="connsiteX2" fmla="*/ 2088147 w 2088147"/>
                    <a:gd name="connsiteY2" fmla="*/ 345577 h 1328941"/>
                    <a:gd name="connsiteX3" fmla="*/ 2080030 w 2088147"/>
                    <a:gd name="connsiteY3" fmla="*/ 828692 h 1328941"/>
                    <a:gd name="connsiteX4" fmla="*/ 1226135 w 2088147"/>
                    <a:gd name="connsiteY4" fmla="*/ 1328941 h 1328941"/>
                    <a:gd name="connsiteX5" fmla="*/ 2487 w 2088147"/>
                    <a:gd name="connsiteY5" fmla="*/ 677954 h 1328941"/>
                    <a:gd name="connsiteX6" fmla="*/ 0 w 2088147"/>
                    <a:gd name="connsiteY6" fmla="*/ 201754 h 1328941"/>
                    <a:gd name="connsiteX0" fmla="*/ 0 w 2088147"/>
                    <a:gd name="connsiteY0" fmla="*/ 217909 h 1345096"/>
                    <a:gd name="connsiteX1" fmla="*/ 973723 w 2088147"/>
                    <a:gd name="connsiteY1" fmla="*/ 0 h 1345096"/>
                    <a:gd name="connsiteX2" fmla="*/ 2088147 w 2088147"/>
                    <a:gd name="connsiteY2" fmla="*/ 361732 h 1345096"/>
                    <a:gd name="connsiteX3" fmla="*/ 2080030 w 2088147"/>
                    <a:gd name="connsiteY3" fmla="*/ 844847 h 1345096"/>
                    <a:gd name="connsiteX4" fmla="*/ 1226135 w 2088147"/>
                    <a:gd name="connsiteY4" fmla="*/ 1345096 h 1345096"/>
                    <a:gd name="connsiteX5" fmla="*/ 2487 w 2088147"/>
                    <a:gd name="connsiteY5" fmla="*/ 694109 h 1345096"/>
                    <a:gd name="connsiteX6" fmla="*/ 0 w 2088147"/>
                    <a:gd name="connsiteY6" fmla="*/ 217909 h 1345096"/>
                    <a:gd name="connsiteX0" fmla="*/ 0 w 2088147"/>
                    <a:gd name="connsiteY0" fmla="*/ 242141 h 1369328"/>
                    <a:gd name="connsiteX1" fmla="*/ 1115811 w 2088147"/>
                    <a:gd name="connsiteY1" fmla="*/ 0 h 1369328"/>
                    <a:gd name="connsiteX2" fmla="*/ 2088147 w 2088147"/>
                    <a:gd name="connsiteY2" fmla="*/ 385964 h 1369328"/>
                    <a:gd name="connsiteX3" fmla="*/ 2080030 w 2088147"/>
                    <a:gd name="connsiteY3" fmla="*/ 869079 h 1369328"/>
                    <a:gd name="connsiteX4" fmla="*/ 1226135 w 2088147"/>
                    <a:gd name="connsiteY4" fmla="*/ 1369328 h 1369328"/>
                    <a:gd name="connsiteX5" fmla="*/ 2487 w 2088147"/>
                    <a:gd name="connsiteY5" fmla="*/ 718341 h 1369328"/>
                    <a:gd name="connsiteX6" fmla="*/ 0 w 2088147"/>
                    <a:gd name="connsiteY6" fmla="*/ 242141 h 1369328"/>
                    <a:gd name="connsiteX0" fmla="*/ 0 w 2088147"/>
                    <a:gd name="connsiteY0" fmla="*/ 250218 h 1377405"/>
                    <a:gd name="connsiteX1" fmla="*/ 1041925 w 2088147"/>
                    <a:gd name="connsiteY1" fmla="*/ 0 h 1377405"/>
                    <a:gd name="connsiteX2" fmla="*/ 2088147 w 2088147"/>
                    <a:gd name="connsiteY2" fmla="*/ 394041 h 1377405"/>
                    <a:gd name="connsiteX3" fmla="*/ 2080030 w 2088147"/>
                    <a:gd name="connsiteY3" fmla="*/ 877156 h 1377405"/>
                    <a:gd name="connsiteX4" fmla="*/ 1226135 w 2088147"/>
                    <a:gd name="connsiteY4" fmla="*/ 1377405 h 1377405"/>
                    <a:gd name="connsiteX5" fmla="*/ 2487 w 2088147"/>
                    <a:gd name="connsiteY5" fmla="*/ 726418 h 1377405"/>
                    <a:gd name="connsiteX6" fmla="*/ 0 w 2088147"/>
                    <a:gd name="connsiteY6" fmla="*/ 250218 h 13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147" h="1377405">
                      <a:moveTo>
                        <a:pt x="0" y="250218"/>
                      </a:moveTo>
                      <a:lnTo>
                        <a:pt x="1041925" y="0"/>
                      </a:lnTo>
                      <a:lnTo>
                        <a:pt x="2088147" y="394041"/>
                      </a:lnTo>
                      <a:lnTo>
                        <a:pt x="2080030" y="877156"/>
                      </a:lnTo>
                      <a:cubicBezTo>
                        <a:pt x="1796661" y="1070831"/>
                        <a:pt x="1509504" y="1183730"/>
                        <a:pt x="1226135" y="1377405"/>
                      </a:cubicBezTo>
                      <a:cubicBezTo>
                        <a:pt x="1026110" y="1282854"/>
                        <a:pt x="169175" y="825732"/>
                        <a:pt x="2487" y="726418"/>
                      </a:cubicBezTo>
                      <a:lnTo>
                        <a:pt x="0" y="250218"/>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49" name="Freeform 48"/>
                <p:cNvSpPr/>
                <p:nvPr/>
              </p:nvSpPr>
              <p:spPr>
                <a:xfrm>
                  <a:off x="7009510" y="2874423"/>
                  <a:ext cx="839338" cy="554764"/>
                </a:xfrm>
                <a:custGeom>
                  <a:avLst/>
                  <a:gdLst>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50232 w 1240510"/>
                    <a:gd name="connsiteY30" fmla="*/ 99764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50232 w 1240510"/>
                    <a:gd name="connsiteY34" fmla="*/ 99764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7110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98030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90278 w 1240510"/>
                    <a:gd name="connsiteY32" fmla="*/ 1073922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2700 w 1240510"/>
                    <a:gd name="connsiteY32" fmla="*/ 1041613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6489 w 1240510"/>
                    <a:gd name="connsiteY32" fmla="*/ 1014687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110312"/>
                    <a:gd name="connsiteX1" fmla="*/ 1024916 w 1240510"/>
                    <a:gd name="connsiteY1" fmla="*/ 827351 h 1110312"/>
                    <a:gd name="connsiteX2" fmla="*/ 1015392 w 1240510"/>
                    <a:gd name="connsiteY2" fmla="*/ 894026 h 1110312"/>
                    <a:gd name="connsiteX3" fmla="*/ 679634 w 1240510"/>
                    <a:gd name="connsiteY3" fmla="*/ 720195 h 1110312"/>
                    <a:gd name="connsiteX4" fmla="*/ 674872 w 1240510"/>
                    <a:gd name="connsiteY4" fmla="*/ 653520 h 1110312"/>
                    <a:gd name="connsiteX5" fmla="*/ 674872 w 1240510"/>
                    <a:gd name="connsiteY5" fmla="*/ 557779 h 1110312"/>
                    <a:gd name="connsiteX6" fmla="*/ 1024916 w 1240510"/>
                    <a:gd name="connsiteY6" fmla="*/ 731610 h 1110312"/>
                    <a:gd name="connsiteX7" fmla="*/ 1015392 w 1240510"/>
                    <a:gd name="connsiteY7" fmla="*/ 798285 h 1110312"/>
                    <a:gd name="connsiteX8" fmla="*/ 679634 w 1240510"/>
                    <a:gd name="connsiteY8" fmla="*/ 624454 h 1110312"/>
                    <a:gd name="connsiteX9" fmla="*/ 674872 w 1240510"/>
                    <a:gd name="connsiteY9" fmla="*/ 557779 h 1110312"/>
                    <a:gd name="connsiteX10" fmla="*/ 674872 w 1240510"/>
                    <a:gd name="connsiteY10" fmla="*/ 470616 h 1110312"/>
                    <a:gd name="connsiteX11" fmla="*/ 1024916 w 1240510"/>
                    <a:gd name="connsiteY11" fmla="*/ 644447 h 1110312"/>
                    <a:gd name="connsiteX12" fmla="*/ 1015392 w 1240510"/>
                    <a:gd name="connsiteY12" fmla="*/ 711122 h 1110312"/>
                    <a:gd name="connsiteX13" fmla="*/ 679634 w 1240510"/>
                    <a:gd name="connsiteY13" fmla="*/ 537291 h 1110312"/>
                    <a:gd name="connsiteX14" fmla="*/ 674872 w 1240510"/>
                    <a:gd name="connsiteY14" fmla="*/ 470616 h 1110312"/>
                    <a:gd name="connsiteX15" fmla="*/ 148616 w 1240510"/>
                    <a:gd name="connsiteY15" fmla="*/ 354217 h 1110312"/>
                    <a:gd name="connsiteX16" fmla="*/ 229578 w 1240510"/>
                    <a:gd name="connsiteY16" fmla="*/ 392317 h 1110312"/>
                    <a:gd name="connsiteX17" fmla="*/ 220052 w 1240510"/>
                    <a:gd name="connsiteY17" fmla="*/ 454230 h 1110312"/>
                    <a:gd name="connsiteX18" fmla="*/ 162904 w 1240510"/>
                    <a:gd name="connsiteY18" fmla="*/ 420892 h 1110312"/>
                    <a:gd name="connsiteX19" fmla="*/ 148616 w 1240510"/>
                    <a:gd name="connsiteY19" fmla="*/ 354217 h 1110312"/>
                    <a:gd name="connsiteX20" fmla="*/ 148616 w 1240510"/>
                    <a:gd name="connsiteY20" fmla="*/ 277736 h 1110312"/>
                    <a:gd name="connsiteX21" fmla="*/ 229578 w 1240510"/>
                    <a:gd name="connsiteY21" fmla="*/ 315836 h 1110312"/>
                    <a:gd name="connsiteX22" fmla="*/ 220052 w 1240510"/>
                    <a:gd name="connsiteY22" fmla="*/ 377749 h 1110312"/>
                    <a:gd name="connsiteX23" fmla="*/ 162904 w 1240510"/>
                    <a:gd name="connsiteY23" fmla="*/ 344411 h 1110312"/>
                    <a:gd name="connsiteX24" fmla="*/ 148616 w 1240510"/>
                    <a:gd name="connsiteY24" fmla="*/ 277736 h 1110312"/>
                    <a:gd name="connsiteX25" fmla="*/ 148616 w 1240510"/>
                    <a:gd name="connsiteY25" fmla="*/ 199153 h 1110312"/>
                    <a:gd name="connsiteX26" fmla="*/ 229578 w 1240510"/>
                    <a:gd name="connsiteY26" fmla="*/ 237253 h 1110312"/>
                    <a:gd name="connsiteX27" fmla="*/ 220052 w 1240510"/>
                    <a:gd name="connsiteY27" fmla="*/ 299166 h 1110312"/>
                    <a:gd name="connsiteX28" fmla="*/ 162904 w 1240510"/>
                    <a:gd name="connsiteY28" fmla="*/ 265828 h 1110312"/>
                    <a:gd name="connsiteX29" fmla="*/ 148616 w 1240510"/>
                    <a:gd name="connsiteY29" fmla="*/ 199153 h 1110312"/>
                    <a:gd name="connsiteX30" fmla="*/ 46443 w 1240510"/>
                    <a:gd name="connsiteY30" fmla="*/ 51298 h 1110312"/>
                    <a:gd name="connsiteX31" fmla="*/ 42877 w 1240510"/>
                    <a:gd name="connsiteY31" fmla="*/ 398030 h 1110312"/>
                    <a:gd name="connsiteX32" fmla="*/ 1186489 w 1240510"/>
                    <a:gd name="connsiteY32" fmla="*/ 1014687 h 1110312"/>
                    <a:gd name="connsiteX33" fmla="*/ 1191028 w 1240510"/>
                    <a:gd name="connsiteY33" fmla="*/ 690337 h 1110312"/>
                    <a:gd name="connsiteX34" fmla="*/ 46443 w 1240510"/>
                    <a:gd name="connsiteY34" fmla="*/ 51298 h 1110312"/>
                    <a:gd name="connsiteX35" fmla="*/ 10837 w 1240510"/>
                    <a:gd name="connsiteY35" fmla="*/ 0 h 1110312"/>
                    <a:gd name="connsiteX36" fmla="*/ 1240510 w 1240510"/>
                    <a:gd name="connsiteY36" fmla="*/ 659613 h 1110312"/>
                    <a:gd name="connsiteX37" fmla="*/ 1237251 w 1240510"/>
                    <a:gd name="connsiteY37" fmla="*/ 1110312 h 1110312"/>
                    <a:gd name="connsiteX38" fmla="*/ 0 w 1240510"/>
                    <a:gd name="connsiteY38" fmla="*/ 412921 h 1110312"/>
                    <a:gd name="connsiteX39" fmla="*/ 10837 w 1240510"/>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191028 w 1237873"/>
                    <a:gd name="connsiteY33" fmla="*/ 69033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9223 w 1237873"/>
                    <a:gd name="connsiteY32" fmla="*/ 1036228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29755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93907 h 1150699"/>
                    <a:gd name="connsiteX1" fmla="*/ 1024916 w 1237873"/>
                    <a:gd name="connsiteY1" fmla="*/ 867738 h 1150699"/>
                    <a:gd name="connsiteX2" fmla="*/ 1015392 w 1237873"/>
                    <a:gd name="connsiteY2" fmla="*/ 934413 h 1150699"/>
                    <a:gd name="connsiteX3" fmla="*/ 679634 w 1237873"/>
                    <a:gd name="connsiteY3" fmla="*/ 760582 h 1150699"/>
                    <a:gd name="connsiteX4" fmla="*/ 674872 w 1237873"/>
                    <a:gd name="connsiteY4" fmla="*/ 693907 h 1150699"/>
                    <a:gd name="connsiteX5" fmla="*/ 674872 w 1237873"/>
                    <a:gd name="connsiteY5" fmla="*/ 598166 h 1150699"/>
                    <a:gd name="connsiteX6" fmla="*/ 1024916 w 1237873"/>
                    <a:gd name="connsiteY6" fmla="*/ 771997 h 1150699"/>
                    <a:gd name="connsiteX7" fmla="*/ 1015392 w 1237873"/>
                    <a:gd name="connsiteY7" fmla="*/ 838672 h 1150699"/>
                    <a:gd name="connsiteX8" fmla="*/ 679634 w 1237873"/>
                    <a:gd name="connsiteY8" fmla="*/ 664841 h 1150699"/>
                    <a:gd name="connsiteX9" fmla="*/ 674872 w 1237873"/>
                    <a:gd name="connsiteY9" fmla="*/ 598166 h 1150699"/>
                    <a:gd name="connsiteX10" fmla="*/ 674872 w 1237873"/>
                    <a:gd name="connsiteY10" fmla="*/ 511003 h 1150699"/>
                    <a:gd name="connsiteX11" fmla="*/ 1024916 w 1237873"/>
                    <a:gd name="connsiteY11" fmla="*/ 684834 h 1150699"/>
                    <a:gd name="connsiteX12" fmla="*/ 1015392 w 1237873"/>
                    <a:gd name="connsiteY12" fmla="*/ 751509 h 1150699"/>
                    <a:gd name="connsiteX13" fmla="*/ 679634 w 1237873"/>
                    <a:gd name="connsiteY13" fmla="*/ 577678 h 1150699"/>
                    <a:gd name="connsiteX14" fmla="*/ 674872 w 1237873"/>
                    <a:gd name="connsiteY14" fmla="*/ 511003 h 1150699"/>
                    <a:gd name="connsiteX15" fmla="*/ 148616 w 1237873"/>
                    <a:gd name="connsiteY15" fmla="*/ 394604 h 1150699"/>
                    <a:gd name="connsiteX16" fmla="*/ 229578 w 1237873"/>
                    <a:gd name="connsiteY16" fmla="*/ 432704 h 1150699"/>
                    <a:gd name="connsiteX17" fmla="*/ 220052 w 1237873"/>
                    <a:gd name="connsiteY17" fmla="*/ 494617 h 1150699"/>
                    <a:gd name="connsiteX18" fmla="*/ 162904 w 1237873"/>
                    <a:gd name="connsiteY18" fmla="*/ 461279 h 1150699"/>
                    <a:gd name="connsiteX19" fmla="*/ 148616 w 1237873"/>
                    <a:gd name="connsiteY19" fmla="*/ 394604 h 1150699"/>
                    <a:gd name="connsiteX20" fmla="*/ 148616 w 1237873"/>
                    <a:gd name="connsiteY20" fmla="*/ 318123 h 1150699"/>
                    <a:gd name="connsiteX21" fmla="*/ 229578 w 1237873"/>
                    <a:gd name="connsiteY21" fmla="*/ 356223 h 1150699"/>
                    <a:gd name="connsiteX22" fmla="*/ 220052 w 1237873"/>
                    <a:gd name="connsiteY22" fmla="*/ 418136 h 1150699"/>
                    <a:gd name="connsiteX23" fmla="*/ 162904 w 1237873"/>
                    <a:gd name="connsiteY23" fmla="*/ 384798 h 1150699"/>
                    <a:gd name="connsiteX24" fmla="*/ 148616 w 1237873"/>
                    <a:gd name="connsiteY24" fmla="*/ 318123 h 1150699"/>
                    <a:gd name="connsiteX25" fmla="*/ 148616 w 1237873"/>
                    <a:gd name="connsiteY25" fmla="*/ 239540 h 1150699"/>
                    <a:gd name="connsiteX26" fmla="*/ 229578 w 1237873"/>
                    <a:gd name="connsiteY26" fmla="*/ 277640 h 1150699"/>
                    <a:gd name="connsiteX27" fmla="*/ 220052 w 1237873"/>
                    <a:gd name="connsiteY27" fmla="*/ 339553 h 1150699"/>
                    <a:gd name="connsiteX28" fmla="*/ 162904 w 1237873"/>
                    <a:gd name="connsiteY28" fmla="*/ 306215 h 1150699"/>
                    <a:gd name="connsiteX29" fmla="*/ 148616 w 1237873"/>
                    <a:gd name="connsiteY29" fmla="*/ 239540 h 1150699"/>
                    <a:gd name="connsiteX30" fmla="*/ 46443 w 1237873"/>
                    <a:gd name="connsiteY30" fmla="*/ 91685 h 1150699"/>
                    <a:gd name="connsiteX31" fmla="*/ 42877 w 1237873"/>
                    <a:gd name="connsiteY31" fmla="*/ 438417 h 1150699"/>
                    <a:gd name="connsiteX32" fmla="*/ 1205434 w 1237873"/>
                    <a:gd name="connsiteY32" fmla="*/ 1071230 h 1150699"/>
                    <a:gd name="connsiteX33" fmla="*/ 1206184 w 1237873"/>
                    <a:gd name="connsiteY33" fmla="*/ 670142 h 1150699"/>
                    <a:gd name="connsiteX34" fmla="*/ 46443 w 1237873"/>
                    <a:gd name="connsiteY34" fmla="*/ 91685 h 1150699"/>
                    <a:gd name="connsiteX35" fmla="*/ 10837 w 1237873"/>
                    <a:gd name="connsiteY35" fmla="*/ 0 h 1150699"/>
                    <a:gd name="connsiteX36" fmla="*/ 1236721 w 1237873"/>
                    <a:gd name="connsiteY36" fmla="*/ 636726 h 1150699"/>
                    <a:gd name="connsiteX37" fmla="*/ 1237251 w 1237873"/>
                    <a:gd name="connsiteY37" fmla="*/ 1150699 h 1150699"/>
                    <a:gd name="connsiteX38" fmla="*/ 0 w 1237873"/>
                    <a:gd name="connsiteY38" fmla="*/ 453308 h 1150699"/>
                    <a:gd name="connsiteX39" fmla="*/ 10837 w 1237873"/>
                    <a:gd name="connsiteY39" fmla="*/ 0 h 1150699"/>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10380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10380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7149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7149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37873" h="1162814">
                      <a:moveTo>
                        <a:pt x="674872" y="706022"/>
                      </a:moveTo>
                      <a:lnTo>
                        <a:pt x="1024916" y="879853"/>
                      </a:lnTo>
                      <a:lnTo>
                        <a:pt x="1015392" y="946528"/>
                      </a:lnTo>
                      <a:lnTo>
                        <a:pt x="679634" y="772697"/>
                      </a:lnTo>
                      <a:lnTo>
                        <a:pt x="674872" y="706022"/>
                      </a:lnTo>
                      <a:close/>
                      <a:moveTo>
                        <a:pt x="674872" y="610281"/>
                      </a:moveTo>
                      <a:lnTo>
                        <a:pt x="1024916" y="784112"/>
                      </a:lnTo>
                      <a:lnTo>
                        <a:pt x="1015392" y="850787"/>
                      </a:lnTo>
                      <a:lnTo>
                        <a:pt x="679634" y="676956"/>
                      </a:lnTo>
                      <a:lnTo>
                        <a:pt x="674872" y="610281"/>
                      </a:lnTo>
                      <a:close/>
                      <a:moveTo>
                        <a:pt x="674872" y="523118"/>
                      </a:moveTo>
                      <a:lnTo>
                        <a:pt x="1024916" y="696949"/>
                      </a:lnTo>
                      <a:lnTo>
                        <a:pt x="1015392" y="763624"/>
                      </a:lnTo>
                      <a:lnTo>
                        <a:pt x="679634" y="589793"/>
                      </a:lnTo>
                      <a:lnTo>
                        <a:pt x="674872" y="523118"/>
                      </a:lnTo>
                      <a:close/>
                      <a:moveTo>
                        <a:pt x="148616" y="406719"/>
                      </a:moveTo>
                      <a:lnTo>
                        <a:pt x="229578" y="444819"/>
                      </a:lnTo>
                      <a:lnTo>
                        <a:pt x="220052" y="506732"/>
                      </a:lnTo>
                      <a:lnTo>
                        <a:pt x="162904" y="473394"/>
                      </a:lnTo>
                      <a:lnTo>
                        <a:pt x="148616" y="406719"/>
                      </a:lnTo>
                      <a:close/>
                      <a:moveTo>
                        <a:pt x="148616" y="330238"/>
                      </a:moveTo>
                      <a:lnTo>
                        <a:pt x="229578" y="368338"/>
                      </a:lnTo>
                      <a:lnTo>
                        <a:pt x="220052" y="430251"/>
                      </a:lnTo>
                      <a:lnTo>
                        <a:pt x="162904" y="396913"/>
                      </a:lnTo>
                      <a:lnTo>
                        <a:pt x="148616" y="330238"/>
                      </a:lnTo>
                      <a:close/>
                      <a:moveTo>
                        <a:pt x="148616" y="251655"/>
                      </a:moveTo>
                      <a:lnTo>
                        <a:pt x="229578" y="289755"/>
                      </a:lnTo>
                      <a:lnTo>
                        <a:pt x="220052" y="351668"/>
                      </a:lnTo>
                      <a:lnTo>
                        <a:pt x="162904" y="318330"/>
                      </a:lnTo>
                      <a:lnTo>
                        <a:pt x="148616" y="251655"/>
                      </a:lnTo>
                      <a:close/>
                      <a:moveTo>
                        <a:pt x="46443" y="71490"/>
                      </a:moveTo>
                      <a:cubicBezTo>
                        <a:pt x="47780" y="169117"/>
                        <a:pt x="41540" y="352905"/>
                        <a:pt x="42877" y="450532"/>
                      </a:cubicBezTo>
                      <a:lnTo>
                        <a:pt x="1205434" y="1083345"/>
                      </a:lnTo>
                      <a:cubicBezTo>
                        <a:pt x="1207272" y="949222"/>
                        <a:pt x="1204346" y="816380"/>
                        <a:pt x="1206184" y="682257"/>
                      </a:cubicBezTo>
                      <a:lnTo>
                        <a:pt x="46443" y="71490"/>
                      </a:lnTo>
                      <a:close/>
                      <a:moveTo>
                        <a:pt x="5153" y="0"/>
                      </a:moveTo>
                      <a:lnTo>
                        <a:pt x="1236721" y="648841"/>
                      </a:lnTo>
                      <a:cubicBezTo>
                        <a:pt x="1234371" y="820351"/>
                        <a:pt x="1239601" y="991304"/>
                        <a:pt x="1237251" y="1162814"/>
                      </a:cubicBezTo>
                      <a:lnTo>
                        <a:pt x="0" y="465423"/>
                      </a:lnTo>
                      <a:cubicBezTo>
                        <a:pt x="2349" y="338553"/>
                        <a:pt x="2804" y="126870"/>
                        <a:pt x="5153"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solidFill>
                        <a:schemeClr val="bg1">
                          <a:alpha val="0"/>
                        </a:schemeClr>
                      </a:solidFill>
                    </a:ln>
                  </a:endParaRPr>
                </a:p>
              </p:txBody>
            </p:sp>
            <p:sp>
              <p:nvSpPr>
                <p:cNvPr id="50" name="Freeform 49"/>
                <p:cNvSpPr/>
                <p:nvPr/>
              </p:nvSpPr>
              <p:spPr>
                <a:xfrm>
                  <a:off x="6992524" y="2967814"/>
                  <a:ext cx="108171" cy="177547"/>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51" name="Freeform 50"/>
                <p:cNvSpPr/>
                <p:nvPr/>
              </p:nvSpPr>
              <p:spPr>
                <a:xfrm>
                  <a:off x="7660864" y="3213075"/>
                  <a:ext cx="117321" cy="192569"/>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52" name="Freeform 51"/>
                <p:cNvSpPr/>
                <p:nvPr/>
              </p:nvSpPr>
              <p:spPr>
                <a:xfrm>
                  <a:off x="7846228" y="2948212"/>
                  <a:ext cx="588612" cy="472506"/>
                </a:xfrm>
                <a:custGeom>
                  <a:avLst/>
                  <a:gdLst>
                    <a:gd name="connsiteX0" fmla="*/ 0 w 404812"/>
                    <a:gd name="connsiteY0" fmla="*/ 285750 h 285750"/>
                    <a:gd name="connsiteX1" fmla="*/ 0 w 404812"/>
                    <a:gd name="connsiteY1" fmla="*/ 166688 h 285750"/>
                    <a:gd name="connsiteX2" fmla="*/ 404812 w 404812"/>
                    <a:gd name="connsiteY2" fmla="*/ 0 h 285750"/>
                    <a:gd name="connsiteX3" fmla="*/ 400050 w 404812"/>
                    <a:gd name="connsiteY3" fmla="*/ 90488 h 285750"/>
                    <a:gd name="connsiteX4" fmla="*/ 0 w 404812"/>
                    <a:gd name="connsiteY4" fmla="*/ 285750 h 285750"/>
                    <a:gd name="connsiteX0" fmla="*/ 0 w 404812"/>
                    <a:gd name="connsiteY0" fmla="*/ 285750 h 285750"/>
                    <a:gd name="connsiteX1" fmla="*/ 0 w 404812"/>
                    <a:gd name="connsiteY1" fmla="*/ 166688 h 285750"/>
                    <a:gd name="connsiteX2" fmla="*/ 404812 w 404812"/>
                    <a:gd name="connsiteY2" fmla="*/ 0 h 285750"/>
                    <a:gd name="connsiteX3" fmla="*/ 397669 w 404812"/>
                    <a:gd name="connsiteY3" fmla="*/ 104775 h 285750"/>
                    <a:gd name="connsiteX4" fmla="*/ 0 w 404812"/>
                    <a:gd name="connsiteY4" fmla="*/ 285750 h 285750"/>
                    <a:gd name="connsiteX0" fmla="*/ 0 w 404812"/>
                    <a:gd name="connsiteY0" fmla="*/ 305759 h 305759"/>
                    <a:gd name="connsiteX1" fmla="*/ 0 w 404812"/>
                    <a:gd name="connsiteY1" fmla="*/ 166688 h 305759"/>
                    <a:gd name="connsiteX2" fmla="*/ 404812 w 404812"/>
                    <a:gd name="connsiteY2" fmla="*/ 0 h 305759"/>
                    <a:gd name="connsiteX3" fmla="*/ 397669 w 404812"/>
                    <a:gd name="connsiteY3" fmla="*/ 104775 h 305759"/>
                    <a:gd name="connsiteX4" fmla="*/ 0 w 404812"/>
                    <a:gd name="connsiteY4" fmla="*/ 305759 h 305759"/>
                    <a:gd name="connsiteX0" fmla="*/ 0 w 404812"/>
                    <a:gd name="connsiteY0" fmla="*/ 305759 h 305759"/>
                    <a:gd name="connsiteX1" fmla="*/ 0 w 404812"/>
                    <a:gd name="connsiteY1" fmla="*/ 166688 h 305759"/>
                    <a:gd name="connsiteX2" fmla="*/ 404812 w 404812"/>
                    <a:gd name="connsiteY2" fmla="*/ 0 h 305759"/>
                    <a:gd name="connsiteX3" fmla="*/ 403005 w 404812"/>
                    <a:gd name="connsiteY3" fmla="*/ 108777 h 305759"/>
                    <a:gd name="connsiteX4" fmla="*/ 0 w 404812"/>
                    <a:gd name="connsiteY4" fmla="*/ 305759 h 305759"/>
                    <a:gd name="connsiteX0" fmla="*/ 0 w 408813"/>
                    <a:gd name="connsiteY0" fmla="*/ 311095 h 311095"/>
                    <a:gd name="connsiteX1" fmla="*/ 0 w 408813"/>
                    <a:gd name="connsiteY1" fmla="*/ 172024 h 311095"/>
                    <a:gd name="connsiteX2" fmla="*/ 408813 w 408813"/>
                    <a:gd name="connsiteY2" fmla="*/ 0 h 311095"/>
                    <a:gd name="connsiteX3" fmla="*/ 403005 w 408813"/>
                    <a:gd name="connsiteY3" fmla="*/ 114113 h 311095"/>
                    <a:gd name="connsiteX4" fmla="*/ 0 w 408813"/>
                    <a:gd name="connsiteY4" fmla="*/ 311095 h 311095"/>
                    <a:gd name="connsiteX0" fmla="*/ 0 w 408813"/>
                    <a:gd name="connsiteY0" fmla="*/ 308427 h 308427"/>
                    <a:gd name="connsiteX1" fmla="*/ 0 w 408813"/>
                    <a:gd name="connsiteY1" fmla="*/ 169356 h 308427"/>
                    <a:gd name="connsiteX2" fmla="*/ 408813 w 408813"/>
                    <a:gd name="connsiteY2" fmla="*/ 0 h 308427"/>
                    <a:gd name="connsiteX3" fmla="*/ 403005 w 408813"/>
                    <a:gd name="connsiteY3" fmla="*/ 111445 h 308427"/>
                    <a:gd name="connsiteX4" fmla="*/ 0 w 408813"/>
                    <a:gd name="connsiteY4" fmla="*/ 308427 h 308427"/>
                    <a:gd name="connsiteX0" fmla="*/ 0 w 403477"/>
                    <a:gd name="connsiteY0" fmla="*/ 307093 h 307093"/>
                    <a:gd name="connsiteX1" fmla="*/ 0 w 403477"/>
                    <a:gd name="connsiteY1" fmla="*/ 168022 h 307093"/>
                    <a:gd name="connsiteX2" fmla="*/ 403477 w 403477"/>
                    <a:gd name="connsiteY2" fmla="*/ 0 h 307093"/>
                    <a:gd name="connsiteX3" fmla="*/ 403005 w 403477"/>
                    <a:gd name="connsiteY3" fmla="*/ 110111 h 307093"/>
                    <a:gd name="connsiteX4" fmla="*/ 0 w 403477"/>
                    <a:gd name="connsiteY4" fmla="*/ 307093 h 307093"/>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12779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35900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5824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46235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27102 h 327102"/>
                    <a:gd name="connsiteX1" fmla="*/ 0 w 407479"/>
                    <a:gd name="connsiteY1" fmla="*/ 163576 h 327102"/>
                    <a:gd name="connsiteX2" fmla="*/ 407479 w 407479"/>
                    <a:gd name="connsiteY2" fmla="*/ 0 h 327102"/>
                    <a:gd name="connsiteX3" fmla="*/ 406562 w 407479"/>
                    <a:gd name="connsiteY3" fmla="*/ 158577 h 327102"/>
                    <a:gd name="connsiteX4" fmla="*/ 0 w 407479"/>
                    <a:gd name="connsiteY4" fmla="*/ 327102 h 32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479" h="327102">
                      <a:moveTo>
                        <a:pt x="0" y="327102"/>
                      </a:moveTo>
                      <a:lnTo>
                        <a:pt x="0" y="163576"/>
                      </a:lnTo>
                      <a:lnTo>
                        <a:pt x="407479" y="0"/>
                      </a:lnTo>
                      <a:cubicBezTo>
                        <a:pt x="406877" y="36259"/>
                        <a:pt x="407164" y="122318"/>
                        <a:pt x="406562" y="158577"/>
                      </a:cubicBezTo>
                      <a:lnTo>
                        <a:pt x="0" y="327102"/>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 name="Group 32"/>
              <p:cNvGrpSpPr/>
              <p:nvPr>
                <p:custDataLst>
                  <p:tags r:id="rId5"/>
                </p:custDataLst>
              </p:nvPr>
            </p:nvGrpSpPr>
            <p:grpSpPr>
              <a:xfrm>
                <a:off x="2459413" y="5226814"/>
                <a:ext cx="1057935" cy="492378"/>
                <a:chOff x="6992524" y="2756683"/>
                <a:chExt cx="1444960" cy="672504"/>
              </a:xfrm>
              <a:solidFill>
                <a:schemeClr val="bg1"/>
              </a:solidFill>
            </p:grpSpPr>
            <p:sp>
              <p:nvSpPr>
                <p:cNvPr id="41" name="Freeform 40"/>
                <p:cNvSpPr/>
                <p:nvPr/>
              </p:nvSpPr>
              <p:spPr>
                <a:xfrm>
                  <a:off x="7358856" y="2765425"/>
                  <a:ext cx="828675" cy="376730"/>
                </a:xfrm>
                <a:custGeom>
                  <a:avLst/>
                  <a:gdLst>
                    <a:gd name="connsiteX0" fmla="*/ 226219 w 504825"/>
                    <a:gd name="connsiteY0" fmla="*/ 0 h 192882"/>
                    <a:gd name="connsiteX1" fmla="*/ 226219 w 504825"/>
                    <a:gd name="connsiteY1" fmla="*/ 61913 h 192882"/>
                    <a:gd name="connsiteX2" fmla="*/ 0 w 504825"/>
                    <a:gd name="connsiteY2" fmla="*/ 164307 h 192882"/>
                    <a:gd name="connsiteX3" fmla="*/ 235744 w 504825"/>
                    <a:gd name="connsiteY3" fmla="*/ 83344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26219 w 504825"/>
                    <a:gd name="connsiteY1" fmla="*/ 61913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30981 w 504825"/>
                    <a:gd name="connsiteY5" fmla="*/ 64294 h 192882"/>
                    <a:gd name="connsiteX6" fmla="*/ 226219 w 504825"/>
                    <a:gd name="connsiteY6" fmla="*/ 0 h 192882"/>
                    <a:gd name="connsiteX0" fmla="*/ 228514 w 504825"/>
                    <a:gd name="connsiteY0" fmla="*/ 0 h 218555"/>
                    <a:gd name="connsiteX1" fmla="*/ 219075 w 504825"/>
                    <a:gd name="connsiteY1" fmla="*/ 89968 h 218555"/>
                    <a:gd name="connsiteX2" fmla="*/ 0 w 504825"/>
                    <a:gd name="connsiteY2" fmla="*/ 189980 h 218555"/>
                    <a:gd name="connsiteX3" fmla="*/ 228601 w 504825"/>
                    <a:gd name="connsiteY3" fmla="*/ 97111 h 218555"/>
                    <a:gd name="connsiteX4" fmla="*/ 504825 w 504825"/>
                    <a:gd name="connsiteY4" fmla="*/ 218555 h 218555"/>
                    <a:gd name="connsiteX5" fmla="*/ 230981 w 504825"/>
                    <a:gd name="connsiteY5" fmla="*/ 89967 h 218555"/>
                    <a:gd name="connsiteX6" fmla="*/ 228514 w 504825"/>
                    <a:gd name="connsiteY6" fmla="*/ 0 h 218555"/>
                    <a:gd name="connsiteX0" fmla="*/ 229662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9662 w 504825"/>
                    <a:gd name="connsiteY6" fmla="*/ 0 h 263483"/>
                    <a:gd name="connsiteX0" fmla="*/ 226221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6221 w 504825"/>
                    <a:gd name="connsiteY6" fmla="*/ 0 h 263483"/>
                    <a:gd name="connsiteX0" fmla="*/ 298503 w 577107"/>
                    <a:gd name="connsiteY0" fmla="*/ 0 h 263483"/>
                    <a:gd name="connsiteX1" fmla="*/ 291357 w 577107"/>
                    <a:gd name="connsiteY1" fmla="*/ 134896 h 263483"/>
                    <a:gd name="connsiteX2" fmla="*/ 0 w 577107"/>
                    <a:gd name="connsiteY2" fmla="*/ 236513 h 263483"/>
                    <a:gd name="connsiteX3" fmla="*/ 300883 w 577107"/>
                    <a:gd name="connsiteY3" fmla="*/ 142039 h 263483"/>
                    <a:gd name="connsiteX4" fmla="*/ 577107 w 577107"/>
                    <a:gd name="connsiteY4" fmla="*/ 263483 h 263483"/>
                    <a:gd name="connsiteX5" fmla="*/ 303263 w 577107"/>
                    <a:gd name="connsiteY5" fmla="*/ 134895 h 263483"/>
                    <a:gd name="connsiteX6" fmla="*/ 298503 w 577107"/>
                    <a:gd name="connsiteY6" fmla="*/ 0 h 263483"/>
                    <a:gd name="connsiteX0" fmla="*/ 298503 w 653978"/>
                    <a:gd name="connsiteY0" fmla="*/ 0 h 252251"/>
                    <a:gd name="connsiteX1" fmla="*/ 291357 w 653978"/>
                    <a:gd name="connsiteY1" fmla="*/ 134896 h 252251"/>
                    <a:gd name="connsiteX2" fmla="*/ 0 w 653978"/>
                    <a:gd name="connsiteY2" fmla="*/ 236513 h 252251"/>
                    <a:gd name="connsiteX3" fmla="*/ 300883 w 653978"/>
                    <a:gd name="connsiteY3" fmla="*/ 142039 h 252251"/>
                    <a:gd name="connsiteX4" fmla="*/ 653978 w 653978"/>
                    <a:gd name="connsiteY4" fmla="*/ 252251 h 252251"/>
                    <a:gd name="connsiteX5" fmla="*/ 303263 w 653978"/>
                    <a:gd name="connsiteY5" fmla="*/ 134895 h 252251"/>
                    <a:gd name="connsiteX6" fmla="*/ 298503 w 653978"/>
                    <a:gd name="connsiteY6" fmla="*/ 0 h 252251"/>
                    <a:gd name="connsiteX0" fmla="*/ 298503 w 660862"/>
                    <a:gd name="connsiteY0" fmla="*/ 0 h 250646"/>
                    <a:gd name="connsiteX1" fmla="*/ 291357 w 660862"/>
                    <a:gd name="connsiteY1" fmla="*/ 134896 h 250646"/>
                    <a:gd name="connsiteX2" fmla="*/ 0 w 660862"/>
                    <a:gd name="connsiteY2" fmla="*/ 236513 h 250646"/>
                    <a:gd name="connsiteX3" fmla="*/ 300883 w 660862"/>
                    <a:gd name="connsiteY3" fmla="*/ 142039 h 250646"/>
                    <a:gd name="connsiteX4" fmla="*/ 660862 w 660862"/>
                    <a:gd name="connsiteY4" fmla="*/ 250646 h 250646"/>
                    <a:gd name="connsiteX5" fmla="*/ 303263 w 660862"/>
                    <a:gd name="connsiteY5" fmla="*/ 134895 h 250646"/>
                    <a:gd name="connsiteX6" fmla="*/ 298503 w 660862"/>
                    <a:gd name="connsiteY6" fmla="*/ 0 h 250646"/>
                    <a:gd name="connsiteX0" fmla="*/ 300797 w 663156"/>
                    <a:gd name="connsiteY0" fmla="*/ 0 h 250646"/>
                    <a:gd name="connsiteX1" fmla="*/ 293651 w 663156"/>
                    <a:gd name="connsiteY1" fmla="*/ 134896 h 250646"/>
                    <a:gd name="connsiteX2" fmla="*/ 0 w 663156"/>
                    <a:gd name="connsiteY2" fmla="*/ 230095 h 250646"/>
                    <a:gd name="connsiteX3" fmla="*/ 303177 w 663156"/>
                    <a:gd name="connsiteY3" fmla="*/ 142039 h 250646"/>
                    <a:gd name="connsiteX4" fmla="*/ 663156 w 663156"/>
                    <a:gd name="connsiteY4" fmla="*/ 250646 h 250646"/>
                    <a:gd name="connsiteX5" fmla="*/ 305557 w 663156"/>
                    <a:gd name="connsiteY5" fmla="*/ 134895 h 250646"/>
                    <a:gd name="connsiteX6" fmla="*/ 300797 w 663156"/>
                    <a:gd name="connsiteY6" fmla="*/ 0 h 250646"/>
                    <a:gd name="connsiteX0" fmla="*/ 300797 w 536185"/>
                    <a:gd name="connsiteY0" fmla="*/ 0 h 230095"/>
                    <a:gd name="connsiteX1" fmla="*/ 293651 w 536185"/>
                    <a:gd name="connsiteY1" fmla="*/ 134896 h 230095"/>
                    <a:gd name="connsiteX2" fmla="*/ 0 w 536185"/>
                    <a:gd name="connsiteY2" fmla="*/ 230095 h 230095"/>
                    <a:gd name="connsiteX3" fmla="*/ 303177 w 536185"/>
                    <a:gd name="connsiteY3" fmla="*/ 142039 h 230095"/>
                    <a:gd name="connsiteX4" fmla="*/ 536185 w 536185"/>
                    <a:gd name="connsiteY4" fmla="*/ 205718 h 230095"/>
                    <a:gd name="connsiteX5" fmla="*/ 305557 w 536185"/>
                    <a:gd name="connsiteY5" fmla="*/ 134895 h 230095"/>
                    <a:gd name="connsiteX6" fmla="*/ 300797 w 536185"/>
                    <a:gd name="connsiteY6" fmla="*/ 0 h 230095"/>
                    <a:gd name="connsiteX0" fmla="*/ 153939 w 389327"/>
                    <a:gd name="connsiteY0" fmla="*/ 0 h 205718"/>
                    <a:gd name="connsiteX1" fmla="*/ 146793 w 389327"/>
                    <a:gd name="connsiteY1" fmla="*/ 134896 h 205718"/>
                    <a:gd name="connsiteX2" fmla="*/ 0 w 389327"/>
                    <a:gd name="connsiteY2" fmla="*/ 180888 h 205718"/>
                    <a:gd name="connsiteX3" fmla="*/ 156319 w 389327"/>
                    <a:gd name="connsiteY3" fmla="*/ 142039 h 205718"/>
                    <a:gd name="connsiteX4" fmla="*/ 389327 w 389327"/>
                    <a:gd name="connsiteY4" fmla="*/ 205718 h 205718"/>
                    <a:gd name="connsiteX5" fmla="*/ 158699 w 389327"/>
                    <a:gd name="connsiteY5" fmla="*/ 134895 h 205718"/>
                    <a:gd name="connsiteX6" fmla="*/ 153939 w 389327"/>
                    <a:gd name="connsiteY6" fmla="*/ 0 h 205718"/>
                    <a:gd name="connsiteX0" fmla="*/ 163118 w 398506"/>
                    <a:gd name="connsiteY0" fmla="*/ 0 h 205718"/>
                    <a:gd name="connsiteX1" fmla="*/ 155972 w 398506"/>
                    <a:gd name="connsiteY1" fmla="*/ 134896 h 205718"/>
                    <a:gd name="connsiteX2" fmla="*/ 0 w 398506"/>
                    <a:gd name="connsiteY2" fmla="*/ 185167 h 205718"/>
                    <a:gd name="connsiteX3" fmla="*/ 165498 w 398506"/>
                    <a:gd name="connsiteY3" fmla="*/ 142039 h 205718"/>
                    <a:gd name="connsiteX4" fmla="*/ 398506 w 398506"/>
                    <a:gd name="connsiteY4" fmla="*/ 205718 h 205718"/>
                    <a:gd name="connsiteX5" fmla="*/ 167878 w 398506"/>
                    <a:gd name="connsiteY5" fmla="*/ 134895 h 205718"/>
                    <a:gd name="connsiteX6" fmla="*/ 163118 w 398506"/>
                    <a:gd name="connsiteY6" fmla="*/ 0 h 205718"/>
                    <a:gd name="connsiteX0" fmla="*/ 163118 w 433691"/>
                    <a:gd name="connsiteY0" fmla="*/ 0 h 205718"/>
                    <a:gd name="connsiteX1" fmla="*/ 155972 w 433691"/>
                    <a:gd name="connsiteY1" fmla="*/ 134896 h 205718"/>
                    <a:gd name="connsiteX2" fmla="*/ 0 w 433691"/>
                    <a:gd name="connsiteY2" fmla="*/ 185167 h 205718"/>
                    <a:gd name="connsiteX3" fmla="*/ 165498 w 433691"/>
                    <a:gd name="connsiteY3" fmla="*/ 142039 h 205718"/>
                    <a:gd name="connsiteX4" fmla="*/ 433691 w 433691"/>
                    <a:gd name="connsiteY4" fmla="*/ 205718 h 205718"/>
                    <a:gd name="connsiteX5" fmla="*/ 167878 w 433691"/>
                    <a:gd name="connsiteY5" fmla="*/ 134895 h 205718"/>
                    <a:gd name="connsiteX6" fmla="*/ 163118 w 433691"/>
                    <a:gd name="connsiteY6" fmla="*/ 0 h 205718"/>
                    <a:gd name="connsiteX0" fmla="*/ 163118 w 406155"/>
                    <a:gd name="connsiteY0" fmla="*/ 0 h 253855"/>
                    <a:gd name="connsiteX1" fmla="*/ 155972 w 406155"/>
                    <a:gd name="connsiteY1" fmla="*/ 134896 h 253855"/>
                    <a:gd name="connsiteX2" fmla="*/ 0 w 406155"/>
                    <a:gd name="connsiteY2" fmla="*/ 185167 h 253855"/>
                    <a:gd name="connsiteX3" fmla="*/ 165498 w 406155"/>
                    <a:gd name="connsiteY3" fmla="*/ 142039 h 253855"/>
                    <a:gd name="connsiteX4" fmla="*/ 406155 w 406155"/>
                    <a:gd name="connsiteY4" fmla="*/ 253855 h 253855"/>
                    <a:gd name="connsiteX5" fmla="*/ 167878 w 406155"/>
                    <a:gd name="connsiteY5" fmla="*/ 134895 h 253855"/>
                    <a:gd name="connsiteX6" fmla="*/ 163118 w 406155"/>
                    <a:gd name="connsiteY6" fmla="*/ 0 h 253855"/>
                    <a:gd name="connsiteX0" fmla="*/ 156234 w 399271"/>
                    <a:gd name="connsiteY0" fmla="*/ 0 h 253855"/>
                    <a:gd name="connsiteX1" fmla="*/ 149088 w 399271"/>
                    <a:gd name="connsiteY1" fmla="*/ 134896 h 253855"/>
                    <a:gd name="connsiteX2" fmla="*/ 0 w 399271"/>
                    <a:gd name="connsiteY2" fmla="*/ 214049 h 253855"/>
                    <a:gd name="connsiteX3" fmla="*/ 158614 w 399271"/>
                    <a:gd name="connsiteY3" fmla="*/ 142039 h 253855"/>
                    <a:gd name="connsiteX4" fmla="*/ 399271 w 399271"/>
                    <a:gd name="connsiteY4" fmla="*/ 253855 h 253855"/>
                    <a:gd name="connsiteX5" fmla="*/ 160994 w 399271"/>
                    <a:gd name="connsiteY5" fmla="*/ 134895 h 253855"/>
                    <a:gd name="connsiteX6" fmla="*/ 156234 w 399271"/>
                    <a:gd name="connsiteY6" fmla="*/ 0 h 25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71" h="253855">
                      <a:moveTo>
                        <a:pt x="156234" y="0"/>
                      </a:moveTo>
                      <a:lnTo>
                        <a:pt x="149088" y="134896"/>
                      </a:lnTo>
                      <a:lnTo>
                        <a:pt x="0" y="214049"/>
                      </a:lnTo>
                      <a:lnTo>
                        <a:pt x="158614" y="142039"/>
                      </a:lnTo>
                      <a:lnTo>
                        <a:pt x="399271" y="253855"/>
                      </a:lnTo>
                      <a:lnTo>
                        <a:pt x="160994" y="134895"/>
                      </a:lnTo>
                      <a:cubicBezTo>
                        <a:pt x="160172" y="104906"/>
                        <a:pt x="157056" y="29989"/>
                        <a:pt x="156234"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42" name="Freeform 41"/>
                <p:cNvSpPr/>
                <p:nvPr/>
              </p:nvSpPr>
              <p:spPr>
                <a:xfrm>
                  <a:off x="7021619" y="2756683"/>
                  <a:ext cx="1415865" cy="657140"/>
                </a:xfrm>
                <a:custGeom>
                  <a:avLst/>
                  <a:gdLst>
                    <a:gd name="connsiteX0" fmla="*/ 0 w 2000250"/>
                    <a:gd name="connsiteY0" fmla="*/ 333375 h 1347788"/>
                    <a:gd name="connsiteX1" fmla="*/ 895350 w 2000250"/>
                    <a:gd name="connsiteY1" fmla="*/ 0 h 1347788"/>
                    <a:gd name="connsiteX2" fmla="*/ 2000250 w 2000250"/>
                    <a:gd name="connsiteY2" fmla="*/ 357188 h 1347788"/>
                    <a:gd name="connsiteX3" fmla="*/ 1990725 w 2000250"/>
                    <a:gd name="connsiteY3" fmla="*/ 823913 h 1347788"/>
                    <a:gd name="connsiteX4" fmla="*/ 1147763 w 2000250"/>
                    <a:gd name="connsiteY4" fmla="*/ 1347788 h 1347788"/>
                    <a:gd name="connsiteX5" fmla="*/ 0 w 2000250"/>
                    <a:gd name="connsiteY5"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28825"/>
                    <a:gd name="connsiteY0" fmla="*/ 333375 h 1347788"/>
                    <a:gd name="connsiteX1" fmla="*/ 914400 w 2028825"/>
                    <a:gd name="connsiteY1" fmla="*/ 0 h 1347788"/>
                    <a:gd name="connsiteX2" fmla="*/ 2028825 w 2028825"/>
                    <a:gd name="connsiteY2" fmla="*/ 404813 h 1347788"/>
                    <a:gd name="connsiteX3" fmla="*/ 2009775 w 2028825"/>
                    <a:gd name="connsiteY3" fmla="*/ 823913 h 1347788"/>
                    <a:gd name="connsiteX4" fmla="*/ 1166813 w 2028825"/>
                    <a:gd name="connsiteY4" fmla="*/ 1347788 h 1347788"/>
                    <a:gd name="connsiteX5" fmla="*/ 0 w 2028825"/>
                    <a:gd name="connsiteY5" fmla="*/ 702186 h 1347788"/>
                    <a:gd name="connsiteX6" fmla="*/ 19050 w 2028825"/>
                    <a:gd name="connsiteY6" fmla="*/ 333375 h 1347788"/>
                    <a:gd name="connsiteX0" fmla="*/ 0 w 2050257"/>
                    <a:gd name="connsiteY0" fmla="*/ 330994 h 1347788"/>
                    <a:gd name="connsiteX1" fmla="*/ 935832 w 2050257"/>
                    <a:gd name="connsiteY1" fmla="*/ 0 h 1347788"/>
                    <a:gd name="connsiteX2" fmla="*/ 2050257 w 2050257"/>
                    <a:gd name="connsiteY2" fmla="*/ 404813 h 1347788"/>
                    <a:gd name="connsiteX3" fmla="*/ 2031207 w 2050257"/>
                    <a:gd name="connsiteY3" fmla="*/ 82391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38351 w 2050257"/>
                    <a:gd name="connsiteY3" fmla="*/ 76676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42140 w 2050257"/>
                    <a:gd name="connsiteY3" fmla="*/ 847539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80569"/>
                    <a:gd name="connsiteY0" fmla="*/ 287913 h 1347788"/>
                    <a:gd name="connsiteX1" fmla="*/ 966144 w 2080569"/>
                    <a:gd name="connsiteY1" fmla="*/ 0 h 1347788"/>
                    <a:gd name="connsiteX2" fmla="*/ 2080569 w 2080569"/>
                    <a:gd name="connsiteY2" fmla="*/ 404813 h 1347788"/>
                    <a:gd name="connsiteX3" fmla="*/ 2072452 w 2080569"/>
                    <a:gd name="connsiteY3" fmla="*/ 847539 h 1347788"/>
                    <a:gd name="connsiteX4" fmla="*/ 1218557 w 2080569"/>
                    <a:gd name="connsiteY4" fmla="*/ 1347788 h 1347788"/>
                    <a:gd name="connsiteX5" fmla="*/ 51744 w 2080569"/>
                    <a:gd name="connsiteY5" fmla="*/ 702186 h 1347788"/>
                    <a:gd name="connsiteX6" fmla="*/ 0 w 2080569"/>
                    <a:gd name="connsiteY6" fmla="*/ 287913 h 1347788"/>
                    <a:gd name="connsiteX0" fmla="*/ 0 w 2088147"/>
                    <a:gd name="connsiteY0" fmla="*/ 314839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314839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277143 h 1347788"/>
                    <a:gd name="connsiteX0" fmla="*/ 5091 w 2093238"/>
                    <a:gd name="connsiteY0" fmla="*/ 277143 h 1347788"/>
                    <a:gd name="connsiteX1" fmla="*/ 978813 w 2093238"/>
                    <a:gd name="connsiteY1" fmla="*/ 0 h 1347788"/>
                    <a:gd name="connsiteX2" fmla="*/ 2093238 w 2093238"/>
                    <a:gd name="connsiteY2" fmla="*/ 404813 h 1347788"/>
                    <a:gd name="connsiteX3" fmla="*/ 2085121 w 2093238"/>
                    <a:gd name="connsiteY3" fmla="*/ 847539 h 1347788"/>
                    <a:gd name="connsiteX4" fmla="*/ 1231226 w 2093238"/>
                    <a:gd name="connsiteY4" fmla="*/ 1347788 h 1347788"/>
                    <a:gd name="connsiteX5" fmla="*/ 0 w 2093238"/>
                    <a:gd name="connsiteY5" fmla="*/ 669876 h 1347788"/>
                    <a:gd name="connsiteX6" fmla="*/ 5091 w 2093238"/>
                    <a:gd name="connsiteY6" fmla="*/ 277143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77143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36756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36756 h 1347788"/>
                    <a:gd name="connsiteX0" fmla="*/ 0 w 2088147"/>
                    <a:gd name="connsiteY0" fmla="*/ 220601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20601 h 1347788"/>
                    <a:gd name="connsiteX1" fmla="*/ 973722 w 2088147"/>
                    <a:gd name="connsiteY1" fmla="*/ 0 h 1347788"/>
                    <a:gd name="connsiteX2" fmla="*/ 2088147 w 2088147"/>
                    <a:gd name="connsiteY2" fmla="*/ 364424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58296 h 1385483"/>
                    <a:gd name="connsiteX1" fmla="*/ 1030558 w 2088147"/>
                    <a:gd name="connsiteY1" fmla="*/ 0 h 1385483"/>
                    <a:gd name="connsiteX2" fmla="*/ 2088147 w 2088147"/>
                    <a:gd name="connsiteY2" fmla="*/ 402119 h 1385483"/>
                    <a:gd name="connsiteX3" fmla="*/ 2080030 w 2088147"/>
                    <a:gd name="connsiteY3" fmla="*/ 885234 h 1385483"/>
                    <a:gd name="connsiteX4" fmla="*/ 1226135 w 2088147"/>
                    <a:gd name="connsiteY4" fmla="*/ 1385483 h 1385483"/>
                    <a:gd name="connsiteX5" fmla="*/ 2487 w 2088147"/>
                    <a:gd name="connsiteY5" fmla="*/ 734496 h 1385483"/>
                    <a:gd name="connsiteX6" fmla="*/ 0 w 2088147"/>
                    <a:gd name="connsiteY6" fmla="*/ 258296 h 1385483"/>
                    <a:gd name="connsiteX0" fmla="*/ 0 w 2088147"/>
                    <a:gd name="connsiteY0" fmla="*/ 201754 h 1328941"/>
                    <a:gd name="connsiteX1" fmla="*/ 1030558 w 2088147"/>
                    <a:gd name="connsiteY1" fmla="*/ 0 h 1328941"/>
                    <a:gd name="connsiteX2" fmla="*/ 2088147 w 2088147"/>
                    <a:gd name="connsiteY2" fmla="*/ 345577 h 1328941"/>
                    <a:gd name="connsiteX3" fmla="*/ 2080030 w 2088147"/>
                    <a:gd name="connsiteY3" fmla="*/ 828692 h 1328941"/>
                    <a:gd name="connsiteX4" fmla="*/ 1226135 w 2088147"/>
                    <a:gd name="connsiteY4" fmla="*/ 1328941 h 1328941"/>
                    <a:gd name="connsiteX5" fmla="*/ 2487 w 2088147"/>
                    <a:gd name="connsiteY5" fmla="*/ 677954 h 1328941"/>
                    <a:gd name="connsiteX6" fmla="*/ 0 w 2088147"/>
                    <a:gd name="connsiteY6" fmla="*/ 201754 h 1328941"/>
                    <a:gd name="connsiteX0" fmla="*/ 0 w 2088147"/>
                    <a:gd name="connsiteY0" fmla="*/ 217909 h 1345096"/>
                    <a:gd name="connsiteX1" fmla="*/ 973723 w 2088147"/>
                    <a:gd name="connsiteY1" fmla="*/ 0 h 1345096"/>
                    <a:gd name="connsiteX2" fmla="*/ 2088147 w 2088147"/>
                    <a:gd name="connsiteY2" fmla="*/ 361732 h 1345096"/>
                    <a:gd name="connsiteX3" fmla="*/ 2080030 w 2088147"/>
                    <a:gd name="connsiteY3" fmla="*/ 844847 h 1345096"/>
                    <a:gd name="connsiteX4" fmla="*/ 1226135 w 2088147"/>
                    <a:gd name="connsiteY4" fmla="*/ 1345096 h 1345096"/>
                    <a:gd name="connsiteX5" fmla="*/ 2487 w 2088147"/>
                    <a:gd name="connsiteY5" fmla="*/ 694109 h 1345096"/>
                    <a:gd name="connsiteX6" fmla="*/ 0 w 2088147"/>
                    <a:gd name="connsiteY6" fmla="*/ 217909 h 1345096"/>
                    <a:gd name="connsiteX0" fmla="*/ 0 w 2088147"/>
                    <a:gd name="connsiteY0" fmla="*/ 242141 h 1369328"/>
                    <a:gd name="connsiteX1" fmla="*/ 1115811 w 2088147"/>
                    <a:gd name="connsiteY1" fmla="*/ 0 h 1369328"/>
                    <a:gd name="connsiteX2" fmla="*/ 2088147 w 2088147"/>
                    <a:gd name="connsiteY2" fmla="*/ 385964 h 1369328"/>
                    <a:gd name="connsiteX3" fmla="*/ 2080030 w 2088147"/>
                    <a:gd name="connsiteY3" fmla="*/ 869079 h 1369328"/>
                    <a:gd name="connsiteX4" fmla="*/ 1226135 w 2088147"/>
                    <a:gd name="connsiteY4" fmla="*/ 1369328 h 1369328"/>
                    <a:gd name="connsiteX5" fmla="*/ 2487 w 2088147"/>
                    <a:gd name="connsiteY5" fmla="*/ 718341 h 1369328"/>
                    <a:gd name="connsiteX6" fmla="*/ 0 w 2088147"/>
                    <a:gd name="connsiteY6" fmla="*/ 242141 h 1369328"/>
                    <a:gd name="connsiteX0" fmla="*/ 0 w 2088147"/>
                    <a:gd name="connsiteY0" fmla="*/ 250218 h 1377405"/>
                    <a:gd name="connsiteX1" fmla="*/ 1041925 w 2088147"/>
                    <a:gd name="connsiteY1" fmla="*/ 0 h 1377405"/>
                    <a:gd name="connsiteX2" fmla="*/ 2088147 w 2088147"/>
                    <a:gd name="connsiteY2" fmla="*/ 394041 h 1377405"/>
                    <a:gd name="connsiteX3" fmla="*/ 2080030 w 2088147"/>
                    <a:gd name="connsiteY3" fmla="*/ 877156 h 1377405"/>
                    <a:gd name="connsiteX4" fmla="*/ 1226135 w 2088147"/>
                    <a:gd name="connsiteY4" fmla="*/ 1377405 h 1377405"/>
                    <a:gd name="connsiteX5" fmla="*/ 2487 w 2088147"/>
                    <a:gd name="connsiteY5" fmla="*/ 726418 h 1377405"/>
                    <a:gd name="connsiteX6" fmla="*/ 0 w 2088147"/>
                    <a:gd name="connsiteY6" fmla="*/ 250218 h 13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147" h="1377405">
                      <a:moveTo>
                        <a:pt x="0" y="250218"/>
                      </a:moveTo>
                      <a:lnTo>
                        <a:pt x="1041925" y="0"/>
                      </a:lnTo>
                      <a:lnTo>
                        <a:pt x="2088147" y="394041"/>
                      </a:lnTo>
                      <a:lnTo>
                        <a:pt x="2080030" y="877156"/>
                      </a:lnTo>
                      <a:cubicBezTo>
                        <a:pt x="1796661" y="1070831"/>
                        <a:pt x="1509504" y="1183730"/>
                        <a:pt x="1226135" y="1377405"/>
                      </a:cubicBezTo>
                      <a:cubicBezTo>
                        <a:pt x="1026110" y="1282854"/>
                        <a:pt x="169175" y="825732"/>
                        <a:pt x="2487" y="726418"/>
                      </a:cubicBezTo>
                      <a:lnTo>
                        <a:pt x="0" y="250218"/>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43" name="Freeform 42"/>
                <p:cNvSpPr/>
                <p:nvPr/>
              </p:nvSpPr>
              <p:spPr>
                <a:xfrm>
                  <a:off x="7009510" y="2874423"/>
                  <a:ext cx="839338" cy="554764"/>
                </a:xfrm>
                <a:custGeom>
                  <a:avLst/>
                  <a:gdLst>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50232 w 1240510"/>
                    <a:gd name="connsiteY30" fmla="*/ 99764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50232 w 1240510"/>
                    <a:gd name="connsiteY34" fmla="*/ 99764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7110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98030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90278 w 1240510"/>
                    <a:gd name="connsiteY32" fmla="*/ 1073922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2700 w 1240510"/>
                    <a:gd name="connsiteY32" fmla="*/ 1041613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6489 w 1240510"/>
                    <a:gd name="connsiteY32" fmla="*/ 1014687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110312"/>
                    <a:gd name="connsiteX1" fmla="*/ 1024916 w 1240510"/>
                    <a:gd name="connsiteY1" fmla="*/ 827351 h 1110312"/>
                    <a:gd name="connsiteX2" fmla="*/ 1015392 w 1240510"/>
                    <a:gd name="connsiteY2" fmla="*/ 894026 h 1110312"/>
                    <a:gd name="connsiteX3" fmla="*/ 679634 w 1240510"/>
                    <a:gd name="connsiteY3" fmla="*/ 720195 h 1110312"/>
                    <a:gd name="connsiteX4" fmla="*/ 674872 w 1240510"/>
                    <a:gd name="connsiteY4" fmla="*/ 653520 h 1110312"/>
                    <a:gd name="connsiteX5" fmla="*/ 674872 w 1240510"/>
                    <a:gd name="connsiteY5" fmla="*/ 557779 h 1110312"/>
                    <a:gd name="connsiteX6" fmla="*/ 1024916 w 1240510"/>
                    <a:gd name="connsiteY6" fmla="*/ 731610 h 1110312"/>
                    <a:gd name="connsiteX7" fmla="*/ 1015392 w 1240510"/>
                    <a:gd name="connsiteY7" fmla="*/ 798285 h 1110312"/>
                    <a:gd name="connsiteX8" fmla="*/ 679634 w 1240510"/>
                    <a:gd name="connsiteY8" fmla="*/ 624454 h 1110312"/>
                    <a:gd name="connsiteX9" fmla="*/ 674872 w 1240510"/>
                    <a:gd name="connsiteY9" fmla="*/ 557779 h 1110312"/>
                    <a:gd name="connsiteX10" fmla="*/ 674872 w 1240510"/>
                    <a:gd name="connsiteY10" fmla="*/ 470616 h 1110312"/>
                    <a:gd name="connsiteX11" fmla="*/ 1024916 w 1240510"/>
                    <a:gd name="connsiteY11" fmla="*/ 644447 h 1110312"/>
                    <a:gd name="connsiteX12" fmla="*/ 1015392 w 1240510"/>
                    <a:gd name="connsiteY12" fmla="*/ 711122 h 1110312"/>
                    <a:gd name="connsiteX13" fmla="*/ 679634 w 1240510"/>
                    <a:gd name="connsiteY13" fmla="*/ 537291 h 1110312"/>
                    <a:gd name="connsiteX14" fmla="*/ 674872 w 1240510"/>
                    <a:gd name="connsiteY14" fmla="*/ 470616 h 1110312"/>
                    <a:gd name="connsiteX15" fmla="*/ 148616 w 1240510"/>
                    <a:gd name="connsiteY15" fmla="*/ 354217 h 1110312"/>
                    <a:gd name="connsiteX16" fmla="*/ 229578 w 1240510"/>
                    <a:gd name="connsiteY16" fmla="*/ 392317 h 1110312"/>
                    <a:gd name="connsiteX17" fmla="*/ 220052 w 1240510"/>
                    <a:gd name="connsiteY17" fmla="*/ 454230 h 1110312"/>
                    <a:gd name="connsiteX18" fmla="*/ 162904 w 1240510"/>
                    <a:gd name="connsiteY18" fmla="*/ 420892 h 1110312"/>
                    <a:gd name="connsiteX19" fmla="*/ 148616 w 1240510"/>
                    <a:gd name="connsiteY19" fmla="*/ 354217 h 1110312"/>
                    <a:gd name="connsiteX20" fmla="*/ 148616 w 1240510"/>
                    <a:gd name="connsiteY20" fmla="*/ 277736 h 1110312"/>
                    <a:gd name="connsiteX21" fmla="*/ 229578 w 1240510"/>
                    <a:gd name="connsiteY21" fmla="*/ 315836 h 1110312"/>
                    <a:gd name="connsiteX22" fmla="*/ 220052 w 1240510"/>
                    <a:gd name="connsiteY22" fmla="*/ 377749 h 1110312"/>
                    <a:gd name="connsiteX23" fmla="*/ 162904 w 1240510"/>
                    <a:gd name="connsiteY23" fmla="*/ 344411 h 1110312"/>
                    <a:gd name="connsiteX24" fmla="*/ 148616 w 1240510"/>
                    <a:gd name="connsiteY24" fmla="*/ 277736 h 1110312"/>
                    <a:gd name="connsiteX25" fmla="*/ 148616 w 1240510"/>
                    <a:gd name="connsiteY25" fmla="*/ 199153 h 1110312"/>
                    <a:gd name="connsiteX26" fmla="*/ 229578 w 1240510"/>
                    <a:gd name="connsiteY26" fmla="*/ 237253 h 1110312"/>
                    <a:gd name="connsiteX27" fmla="*/ 220052 w 1240510"/>
                    <a:gd name="connsiteY27" fmla="*/ 299166 h 1110312"/>
                    <a:gd name="connsiteX28" fmla="*/ 162904 w 1240510"/>
                    <a:gd name="connsiteY28" fmla="*/ 265828 h 1110312"/>
                    <a:gd name="connsiteX29" fmla="*/ 148616 w 1240510"/>
                    <a:gd name="connsiteY29" fmla="*/ 199153 h 1110312"/>
                    <a:gd name="connsiteX30" fmla="*/ 46443 w 1240510"/>
                    <a:gd name="connsiteY30" fmla="*/ 51298 h 1110312"/>
                    <a:gd name="connsiteX31" fmla="*/ 42877 w 1240510"/>
                    <a:gd name="connsiteY31" fmla="*/ 398030 h 1110312"/>
                    <a:gd name="connsiteX32" fmla="*/ 1186489 w 1240510"/>
                    <a:gd name="connsiteY32" fmla="*/ 1014687 h 1110312"/>
                    <a:gd name="connsiteX33" fmla="*/ 1191028 w 1240510"/>
                    <a:gd name="connsiteY33" fmla="*/ 690337 h 1110312"/>
                    <a:gd name="connsiteX34" fmla="*/ 46443 w 1240510"/>
                    <a:gd name="connsiteY34" fmla="*/ 51298 h 1110312"/>
                    <a:gd name="connsiteX35" fmla="*/ 10837 w 1240510"/>
                    <a:gd name="connsiteY35" fmla="*/ 0 h 1110312"/>
                    <a:gd name="connsiteX36" fmla="*/ 1240510 w 1240510"/>
                    <a:gd name="connsiteY36" fmla="*/ 659613 h 1110312"/>
                    <a:gd name="connsiteX37" fmla="*/ 1237251 w 1240510"/>
                    <a:gd name="connsiteY37" fmla="*/ 1110312 h 1110312"/>
                    <a:gd name="connsiteX38" fmla="*/ 0 w 1240510"/>
                    <a:gd name="connsiteY38" fmla="*/ 412921 h 1110312"/>
                    <a:gd name="connsiteX39" fmla="*/ 10837 w 1240510"/>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191028 w 1237873"/>
                    <a:gd name="connsiteY33" fmla="*/ 69033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9223 w 1237873"/>
                    <a:gd name="connsiteY32" fmla="*/ 1036228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29755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93907 h 1150699"/>
                    <a:gd name="connsiteX1" fmla="*/ 1024916 w 1237873"/>
                    <a:gd name="connsiteY1" fmla="*/ 867738 h 1150699"/>
                    <a:gd name="connsiteX2" fmla="*/ 1015392 w 1237873"/>
                    <a:gd name="connsiteY2" fmla="*/ 934413 h 1150699"/>
                    <a:gd name="connsiteX3" fmla="*/ 679634 w 1237873"/>
                    <a:gd name="connsiteY3" fmla="*/ 760582 h 1150699"/>
                    <a:gd name="connsiteX4" fmla="*/ 674872 w 1237873"/>
                    <a:gd name="connsiteY4" fmla="*/ 693907 h 1150699"/>
                    <a:gd name="connsiteX5" fmla="*/ 674872 w 1237873"/>
                    <a:gd name="connsiteY5" fmla="*/ 598166 h 1150699"/>
                    <a:gd name="connsiteX6" fmla="*/ 1024916 w 1237873"/>
                    <a:gd name="connsiteY6" fmla="*/ 771997 h 1150699"/>
                    <a:gd name="connsiteX7" fmla="*/ 1015392 w 1237873"/>
                    <a:gd name="connsiteY7" fmla="*/ 838672 h 1150699"/>
                    <a:gd name="connsiteX8" fmla="*/ 679634 w 1237873"/>
                    <a:gd name="connsiteY8" fmla="*/ 664841 h 1150699"/>
                    <a:gd name="connsiteX9" fmla="*/ 674872 w 1237873"/>
                    <a:gd name="connsiteY9" fmla="*/ 598166 h 1150699"/>
                    <a:gd name="connsiteX10" fmla="*/ 674872 w 1237873"/>
                    <a:gd name="connsiteY10" fmla="*/ 511003 h 1150699"/>
                    <a:gd name="connsiteX11" fmla="*/ 1024916 w 1237873"/>
                    <a:gd name="connsiteY11" fmla="*/ 684834 h 1150699"/>
                    <a:gd name="connsiteX12" fmla="*/ 1015392 w 1237873"/>
                    <a:gd name="connsiteY12" fmla="*/ 751509 h 1150699"/>
                    <a:gd name="connsiteX13" fmla="*/ 679634 w 1237873"/>
                    <a:gd name="connsiteY13" fmla="*/ 577678 h 1150699"/>
                    <a:gd name="connsiteX14" fmla="*/ 674872 w 1237873"/>
                    <a:gd name="connsiteY14" fmla="*/ 511003 h 1150699"/>
                    <a:gd name="connsiteX15" fmla="*/ 148616 w 1237873"/>
                    <a:gd name="connsiteY15" fmla="*/ 394604 h 1150699"/>
                    <a:gd name="connsiteX16" fmla="*/ 229578 w 1237873"/>
                    <a:gd name="connsiteY16" fmla="*/ 432704 h 1150699"/>
                    <a:gd name="connsiteX17" fmla="*/ 220052 w 1237873"/>
                    <a:gd name="connsiteY17" fmla="*/ 494617 h 1150699"/>
                    <a:gd name="connsiteX18" fmla="*/ 162904 w 1237873"/>
                    <a:gd name="connsiteY18" fmla="*/ 461279 h 1150699"/>
                    <a:gd name="connsiteX19" fmla="*/ 148616 w 1237873"/>
                    <a:gd name="connsiteY19" fmla="*/ 394604 h 1150699"/>
                    <a:gd name="connsiteX20" fmla="*/ 148616 w 1237873"/>
                    <a:gd name="connsiteY20" fmla="*/ 318123 h 1150699"/>
                    <a:gd name="connsiteX21" fmla="*/ 229578 w 1237873"/>
                    <a:gd name="connsiteY21" fmla="*/ 356223 h 1150699"/>
                    <a:gd name="connsiteX22" fmla="*/ 220052 w 1237873"/>
                    <a:gd name="connsiteY22" fmla="*/ 418136 h 1150699"/>
                    <a:gd name="connsiteX23" fmla="*/ 162904 w 1237873"/>
                    <a:gd name="connsiteY23" fmla="*/ 384798 h 1150699"/>
                    <a:gd name="connsiteX24" fmla="*/ 148616 w 1237873"/>
                    <a:gd name="connsiteY24" fmla="*/ 318123 h 1150699"/>
                    <a:gd name="connsiteX25" fmla="*/ 148616 w 1237873"/>
                    <a:gd name="connsiteY25" fmla="*/ 239540 h 1150699"/>
                    <a:gd name="connsiteX26" fmla="*/ 229578 w 1237873"/>
                    <a:gd name="connsiteY26" fmla="*/ 277640 h 1150699"/>
                    <a:gd name="connsiteX27" fmla="*/ 220052 w 1237873"/>
                    <a:gd name="connsiteY27" fmla="*/ 339553 h 1150699"/>
                    <a:gd name="connsiteX28" fmla="*/ 162904 w 1237873"/>
                    <a:gd name="connsiteY28" fmla="*/ 306215 h 1150699"/>
                    <a:gd name="connsiteX29" fmla="*/ 148616 w 1237873"/>
                    <a:gd name="connsiteY29" fmla="*/ 239540 h 1150699"/>
                    <a:gd name="connsiteX30" fmla="*/ 46443 w 1237873"/>
                    <a:gd name="connsiteY30" fmla="*/ 91685 h 1150699"/>
                    <a:gd name="connsiteX31" fmla="*/ 42877 w 1237873"/>
                    <a:gd name="connsiteY31" fmla="*/ 438417 h 1150699"/>
                    <a:gd name="connsiteX32" fmla="*/ 1205434 w 1237873"/>
                    <a:gd name="connsiteY32" fmla="*/ 1071230 h 1150699"/>
                    <a:gd name="connsiteX33" fmla="*/ 1206184 w 1237873"/>
                    <a:gd name="connsiteY33" fmla="*/ 670142 h 1150699"/>
                    <a:gd name="connsiteX34" fmla="*/ 46443 w 1237873"/>
                    <a:gd name="connsiteY34" fmla="*/ 91685 h 1150699"/>
                    <a:gd name="connsiteX35" fmla="*/ 10837 w 1237873"/>
                    <a:gd name="connsiteY35" fmla="*/ 0 h 1150699"/>
                    <a:gd name="connsiteX36" fmla="*/ 1236721 w 1237873"/>
                    <a:gd name="connsiteY36" fmla="*/ 636726 h 1150699"/>
                    <a:gd name="connsiteX37" fmla="*/ 1237251 w 1237873"/>
                    <a:gd name="connsiteY37" fmla="*/ 1150699 h 1150699"/>
                    <a:gd name="connsiteX38" fmla="*/ 0 w 1237873"/>
                    <a:gd name="connsiteY38" fmla="*/ 453308 h 1150699"/>
                    <a:gd name="connsiteX39" fmla="*/ 10837 w 1237873"/>
                    <a:gd name="connsiteY39" fmla="*/ 0 h 1150699"/>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10380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10380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7149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7149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37873" h="1162814">
                      <a:moveTo>
                        <a:pt x="674872" y="706022"/>
                      </a:moveTo>
                      <a:lnTo>
                        <a:pt x="1024916" y="879853"/>
                      </a:lnTo>
                      <a:lnTo>
                        <a:pt x="1015392" y="946528"/>
                      </a:lnTo>
                      <a:lnTo>
                        <a:pt x="679634" y="772697"/>
                      </a:lnTo>
                      <a:lnTo>
                        <a:pt x="674872" y="706022"/>
                      </a:lnTo>
                      <a:close/>
                      <a:moveTo>
                        <a:pt x="674872" y="610281"/>
                      </a:moveTo>
                      <a:lnTo>
                        <a:pt x="1024916" y="784112"/>
                      </a:lnTo>
                      <a:lnTo>
                        <a:pt x="1015392" y="850787"/>
                      </a:lnTo>
                      <a:lnTo>
                        <a:pt x="679634" y="676956"/>
                      </a:lnTo>
                      <a:lnTo>
                        <a:pt x="674872" y="610281"/>
                      </a:lnTo>
                      <a:close/>
                      <a:moveTo>
                        <a:pt x="674872" y="523118"/>
                      </a:moveTo>
                      <a:lnTo>
                        <a:pt x="1024916" y="696949"/>
                      </a:lnTo>
                      <a:lnTo>
                        <a:pt x="1015392" y="763624"/>
                      </a:lnTo>
                      <a:lnTo>
                        <a:pt x="679634" y="589793"/>
                      </a:lnTo>
                      <a:lnTo>
                        <a:pt x="674872" y="523118"/>
                      </a:lnTo>
                      <a:close/>
                      <a:moveTo>
                        <a:pt x="148616" y="406719"/>
                      </a:moveTo>
                      <a:lnTo>
                        <a:pt x="229578" y="444819"/>
                      </a:lnTo>
                      <a:lnTo>
                        <a:pt x="220052" y="506732"/>
                      </a:lnTo>
                      <a:lnTo>
                        <a:pt x="162904" y="473394"/>
                      </a:lnTo>
                      <a:lnTo>
                        <a:pt x="148616" y="406719"/>
                      </a:lnTo>
                      <a:close/>
                      <a:moveTo>
                        <a:pt x="148616" y="330238"/>
                      </a:moveTo>
                      <a:lnTo>
                        <a:pt x="229578" y="368338"/>
                      </a:lnTo>
                      <a:lnTo>
                        <a:pt x="220052" y="430251"/>
                      </a:lnTo>
                      <a:lnTo>
                        <a:pt x="162904" y="396913"/>
                      </a:lnTo>
                      <a:lnTo>
                        <a:pt x="148616" y="330238"/>
                      </a:lnTo>
                      <a:close/>
                      <a:moveTo>
                        <a:pt x="148616" y="251655"/>
                      </a:moveTo>
                      <a:lnTo>
                        <a:pt x="229578" y="289755"/>
                      </a:lnTo>
                      <a:lnTo>
                        <a:pt x="220052" y="351668"/>
                      </a:lnTo>
                      <a:lnTo>
                        <a:pt x="162904" y="318330"/>
                      </a:lnTo>
                      <a:lnTo>
                        <a:pt x="148616" y="251655"/>
                      </a:lnTo>
                      <a:close/>
                      <a:moveTo>
                        <a:pt x="46443" y="71490"/>
                      </a:moveTo>
                      <a:cubicBezTo>
                        <a:pt x="47780" y="169117"/>
                        <a:pt x="41540" y="352905"/>
                        <a:pt x="42877" y="450532"/>
                      </a:cubicBezTo>
                      <a:lnTo>
                        <a:pt x="1205434" y="1083345"/>
                      </a:lnTo>
                      <a:cubicBezTo>
                        <a:pt x="1207272" y="949222"/>
                        <a:pt x="1204346" y="816380"/>
                        <a:pt x="1206184" y="682257"/>
                      </a:cubicBezTo>
                      <a:lnTo>
                        <a:pt x="46443" y="71490"/>
                      </a:lnTo>
                      <a:close/>
                      <a:moveTo>
                        <a:pt x="5153" y="0"/>
                      </a:moveTo>
                      <a:lnTo>
                        <a:pt x="1236721" y="648841"/>
                      </a:lnTo>
                      <a:cubicBezTo>
                        <a:pt x="1234371" y="820351"/>
                        <a:pt x="1239601" y="991304"/>
                        <a:pt x="1237251" y="1162814"/>
                      </a:cubicBezTo>
                      <a:lnTo>
                        <a:pt x="0" y="465423"/>
                      </a:lnTo>
                      <a:cubicBezTo>
                        <a:pt x="2349" y="338553"/>
                        <a:pt x="2804" y="126870"/>
                        <a:pt x="5153"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solidFill>
                        <a:schemeClr val="bg1">
                          <a:alpha val="0"/>
                        </a:schemeClr>
                      </a:solidFill>
                    </a:ln>
                  </a:endParaRPr>
                </a:p>
              </p:txBody>
            </p:sp>
            <p:sp>
              <p:nvSpPr>
                <p:cNvPr id="44" name="Freeform 43"/>
                <p:cNvSpPr/>
                <p:nvPr/>
              </p:nvSpPr>
              <p:spPr>
                <a:xfrm>
                  <a:off x="6992524" y="2967814"/>
                  <a:ext cx="108171" cy="177547"/>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45" name="Freeform 44"/>
                <p:cNvSpPr/>
                <p:nvPr/>
              </p:nvSpPr>
              <p:spPr>
                <a:xfrm>
                  <a:off x="7660864" y="3213075"/>
                  <a:ext cx="117321" cy="192569"/>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46" name="Freeform 45"/>
                <p:cNvSpPr/>
                <p:nvPr/>
              </p:nvSpPr>
              <p:spPr>
                <a:xfrm>
                  <a:off x="7846228" y="2948212"/>
                  <a:ext cx="588612" cy="472506"/>
                </a:xfrm>
                <a:custGeom>
                  <a:avLst/>
                  <a:gdLst>
                    <a:gd name="connsiteX0" fmla="*/ 0 w 404812"/>
                    <a:gd name="connsiteY0" fmla="*/ 285750 h 285750"/>
                    <a:gd name="connsiteX1" fmla="*/ 0 w 404812"/>
                    <a:gd name="connsiteY1" fmla="*/ 166688 h 285750"/>
                    <a:gd name="connsiteX2" fmla="*/ 404812 w 404812"/>
                    <a:gd name="connsiteY2" fmla="*/ 0 h 285750"/>
                    <a:gd name="connsiteX3" fmla="*/ 400050 w 404812"/>
                    <a:gd name="connsiteY3" fmla="*/ 90488 h 285750"/>
                    <a:gd name="connsiteX4" fmla="*/ 0 w 404812"/>
                    <a:gd name="connsiteY4" fmla="*/ 285750 h 285750"/>
                    <a:gd name="connsiteX0" fmla="*/ 0 w 404812"/>
                    <a:gd name="connsiteY0" fmla="*/ 285750 h 285750"/>
                    <a:gd name="connsiteX1" fmla="*/ 0 w 404812"/>
                    <a:gd name="connsiteY1" fmla="*/ 166688 h 285750"/>
                    <a:gd name="connsiteX2" fmla="*/ 404812 w 404812"/>
                    <a:gd name="connsiteY2" fmla="*/ 0 h 285750"/>
                    <a:gd name="connsiteX3" fmla="*/ 397669 w 404812"/>
                    <a:gd name="connsiteY3" fmla="*/ 104775 h 285750"/>
                    <a:gd name="connsiteX4" fmla="*/ 0 w 404812"/>
                    <a:gd name="connsiteY4" fmla="*/ 285750 h 285750"/>
                    <a:gd name="connsiteX0" fmla="*/ 0 w 404812"/>
                    <a:gd name="connsiteY0" fmla="*/ 305759 h 305759"/>
                    <a:gd name="connsiteX1" fmla="*/ 0 w 404812"/>
                    <a:gd name="connsiteY1" fmla="*/ 166688 h 305759"/>
                    <a:gd name="connsiteX2" fmla="*/ 404812 w 404812"/>
                    <a:gd name="connsiteY2" fmla="*/ 0 h 305759"/>
                    <a:gd name="connsiteX3" fmla="*/ 397669 w 404812"/>
                    <a:gd name="connsiteY3" fmla="*/ 104775 h 305759"/>
                    <a:gd name="connsiteX4" fmla="*/ 0 w 404812"/>
                    <a:gd name="connsiteY4" fmla="*/ 305759 h 305759"/>
                    <a:gd name="connsiteX0" fmla="*/ 0 w 404812"/>
                    <a:gd name="connsiteY0" fmla="*/ 305759 h 305759"/>
                    <a:gd name="connsiteX1" fmla="*/ 0 w 404812"/>
                    <a:gd name="connsiteY1" fmla="*/ 166688 h 305759"/>
                    <a:gd name="connsiteX2" fmla="*/ 404812 w 404812"/>
                    <a:gd name="connsiteY2" fmla="*/ 0 h 305759"/>
                    <a:gd name="connsiteX3" fmla="*/ 403005 w 404812"/>
                    <a:gd name="connsiteY3" fmla="*/ 108777 h 305759"/>
                    <a:gd name="connsiteX4" fmla="*/ 0 w 404812"/>
                    <a:gd name="connsiteY4" fmla="*/ 305759 h 305759"/>
                    <a:gd name="connsiteX0" fmla="*/ 0 w 408813"/>
                    <a:gd name="connsiteY0" fmla="*/ 311095 h 311095"/>
                    <a:gd name="connsiteX1" fmla="*/ 0 w 408813"/>
                    <a:gd name="connsiteY1" fmla="*/ 172024 h 311095"/>
                    <a:gd name="connsiteX2" fmla="*/ 408813 w 408813"/>
                    <a:gd name="connsiteY2" fmla="*/ 0 h 311095"/>
                    <a:gd name="connsiteX3" fmla="*/ 403005 w 408813"/>
                    <a:gd name="connsiteY3" fmla="*/ 114113 h 311095"/>
                    <a:gd name="connsiteX4" fmla="*/ 0 w 408813"/>
                    <a:gd name="connsiteY4" fmla="*/ 311095 h 311095"/>
                    <a:gd name="connsiteX0" fmla="*/ 0 w 408813"/>
                    <a:gd name="connsiteY0" fmla="*/ 308427 h 308427"/>
                    <a:gd name="connsiteX1" fmla="*/ 0 w 408813"/>
                    <a:gd name="connsiteY1" fmla="*/ 169356 h 308427"/>
                    <a:gd name="connsiteX2" fmla="*/ 408813 w 408813"/>
                    <a:gd name="connsiteY2" fmla="*/ 0 h 308427"/>
                    <a:gd name="connsiteX3" fmla="*/ 403005 w 408813"/>
                    <a:gd name="connsiteY3" fmla="*/ 111445 h 308427"/>
                    <a:gd name="connsiteX4" fmla="*/ 0 w 408813"/>
                    <a:gd name="connsiteY4" fmla="*/ 308427 h 308427"/>
                    <a:gd name="connsiteX0" fmla="*/ 0 w 403477"/>
                    <a:gd name="connsiteY0" fmla="*/ 307093 h 307093"/>
                    <a:gd name="connsiteX1" fmla="*/ 0 w 403477"/>
                    <a:gd name="connsiteY1" fmla="*/ 168022 h 307093"/>
                    <a:gd name="connsiteX2" fmla="*/ 403477 w 403477"/>
                    <a:gd name="connsiteY2" fmla="*/ 0 h 307093"/>
                    <a:gd name="connsiteX3" fmla="*/ 403005 w 403477"/>
                    <a:gd name="connsiteY3" fmla="*/ 110111 h 307093"/>
                    <a:gd name="connsiteX4" fmla="*/ 0 w 403477"/>
                    <a:gd name="connsiteY4" fmla="*/ 307093 h 307093"/>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12779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35900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5824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46235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27102 h 327102"/>
                    <a:gd name="connsiteX1" fmla="*/ 0 w 407479"/>
                    <a:gd name="connsiteY1" fmla="*/ 163576 h 327102"/>
                    <a:gd name="connsiteX2" fmla="*/ 407479 w 407479"/>
                    <a:gd name="connsiteY2" fmla="*/ 0 h 327102"/>
                    <a:gd name="connsiteX3" fmla="*/ 406562 w 407479"/>
                    <a:gd name="connsiteY3" fmla="*/ 158577 h 327102"/>
                    <a:gd name="connsiteX4" fmla="*/ 0 w 407479"/>
                    <a:gd name="connsiteY4" fmla="*/ 327102 h 32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479" h="327102">
                      <a:moveTo>
                        <a:pt x="0" y="327102"/>
                      </a:moveTo>
                      <a:lnTo>
                        <a:pt x="0" y="163576"/>
                      </a:lnTo>
                      <a:lnTo>
                        <a:pt x="407479" y="0"/>
                      </a:lnTo>
                      <a:cubicBezTo>
                        <a:pt x="406877" y="36259"/>
                        <a:pt x="407164" y="122318"/>
                        <a:pt x="406562" y="158577"/>
                      </a:cubicBezTo>
                      <a:lnTo>
                        <a:pt x="0" y="327102"/>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4" name="Group 33"/>
              <p:cNvGrpSpPr/>
              <p:nvPr>
                <p:custDataLst>
                  <p:tags r:id="rId6"/>
                </p:custDataLst>
              </p:nvPr>
            </p:nvGrpSpPr>
            <p:grpSpPr>
              <a:xfrm>
                <a:off x="2459413" y="5035683"/>
                <a:ext cx="1057935" cy="492378"/>
                <a:chOff x="6992524" y="2756683"/>
                <a:chExt cx="1444960" cy="672504"/>
              </a:xfrm>
              <a:solidFill>
                <a:schemeClr val="bg1"/>
              </a:solidFill>
            </p:grpSpPr>
            <p:sp>
              <p:nvSpPr>
                <p:cNvPr id="35" name="Freeform 34"/>
                <p:cNvSpPr/>
                <p:nvPr/>
              </p:nvSpPr>
              <p:spPr>
                <a:xfrm>
                  <a:off x="7358856" y="2765425"/>
                  <a:ext cx="828675" cy="376730"/>
                </a:xfrm>
                <a:custGeom>
                  <a:avLst/>
                  <a:gdLst>
                    <a:gd name="connsiteX0" fmla="*/ 226219 w 504825"/>
                    <a:gd name="connsiteY0" fmla="*/ 0 h 192882"/>
                    <a:gd name="connsiteX1" fmla="*/ 226219 w 504825"/>
                    <a:gd name="connsiteY1" fmla="*/ 61913 h 192882"/>
                    <a:gd name="connsiteX2" fmla="*/ 0 w 504825"/>
                    <a:gd name="connsiteY2" fmla="*/ 164307 h 192882"/>
                    <a:gd name="connsiteX3" fmla="*/ 235744 w 504825"/>
                    <a:gd name="connsiteY3" fmla="*/ 83344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26219 w 504825"/>
                    <a:gd name="connsiteY1" fmla="*/ 61913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30981 w 504825"/>
                    <a:gd name="connsiteY5" fmla="*/ 64294 h 192882"/>
                    <a:gd name="connsiteX6" fmla="*/ 226219 w 504825"/>
                    <a:gd name="connsiteY6" fmla="*/ 0 h 192882"/>
                    <a:gd name="connsiteX0" fmla="*/ 228514 w 504825"/>
                    <a:gd name="connsiteY0" fmla="*/ 0 h 218555"/>
                    <a:gd name="connsiteX1" fmla="*/ 219075 w 504825"/>
                    <a:gd name="connsiteY1" fmla="*/ 89968 h 218555"/>
                    <a:gd name="connsiteX2" fmla="*/ 0 w 504825"/>
                    <a:gd name="connsiteY2" fmla="*/ 189980 h 218555"/>
                    <a:gd name="connsiteX3" fmla="*/ 228601 w 504825"/>
                    <a:gd name="connsiteY3" fmla="*/ 97111 h 218555"/>
                    <a:gd name="connsiteX4" fmla="*/ 504825 w 504825"/>
                    <a:gd name="connsiteY4" fmla="*/ 218555 h 218555"/>
                    <a:gd name="connsiteX5" fmla="*/ 230981 w 504825"/>
                    <a:gd name="connsiteY5" fmla="*/ 89967 h 218555"/>
                    <a:gd name="connsiteX6" fmla="*/ 228514 w 504825"/>
                    <a:gd name="connsiteY6" fmla="*/ 0 h 218555"/>
                    <a:gd name="connsiteX0" fmla="*/ 229662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9662 w 504825"/>
                    <a:gd name="connsiteY6" fmla="*/ 0 h 263483"/>
                    <a:gd name="connsiteX0" fmla="*/ 226221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6221 w 504825"/>
                    <a:gd name="connsiteY6" fmla="*/ 0 h 263483"/>
                    <a:gd name="connsiteX0" fmla="*/ 298503 w 577107"/>
                    <a:gd name="connsiteY0" fmla="*/ 0 h 263483"/>
                    <a:gd name="connsiteX1" fmla="*/ 291357 w 577107"/>
                    <a:gd name="connsiteY1" fmla="*/ 134896 h 263483"/>
                    <a:gd name="connsiteX2" fmla="*/ 0 w 577107"/>
                    <a:gd name="connsiteY2" fmla="*/ 236513 h 263483"/>
                    <a:gd name="connsiteX3" fmla="*/ 300883 w 577107"/>
                    <a:gd name="connsiteY3" fmla="*/ 142039 h 263483"/>
                    <a:gd name="connsiteX4" fmla="*/ 577107 w 577107"/>
                    <a:gd name="connsiteY4" fmla="*/ 263483 h 263483"/>
                    <a:gd name="connsiteX5" fmla="*/ 303263 w 577107"/>
                    <a:gd name="connsiteY5" fmla="*/ 134895 h 263483"/>
                    <a:gd name="connsiteX6" fmla="*/ 298503 w 577107"/>
                    <a:gd name="connsiteY6" fmla="*/ 0 h 263483"/>
                    <a:gd name="connsiteX0" fmla="*/ 298503 w 653978"/>
                    <a:gd name="connsiteY0" fmla="*/ 0 h 252251"/>
                    <a:gd name="connsiteX1" fmla="*/ 291357 w 653978"/>
                    <a:gd name="connsiteY1" fmla="*/ 134896 h 252251"/>
                    <a:gd name="connsiteX2" fmla="*/ 0 w 653978"/>
                    <a:gd name="connsiteY2" fmla="*/ 236513 h 252251"/>
                    <a:gd name="connsiteX3" fmla="*/ 300883 w 653978"/>
                    <a:gd name="connsiteY3" fmla="*/ 142039 h 252251"/>
                    <a:gd name="connsiteX4" fmla="*/ 653978 w 653978"/>
                    <a:gd name="connsiteY4" fmla="*/ 252251 h 252251"/>
                    <a:gd name="connsiteX5" fmla="*/ 303263 w 653978"/>
                    <a:gd name="connsiteY5" fmla="*/ 134895 h 252251"/>
                    <a:gd name="connsiteX6" fmla="*/ 298503 w 653978"/>
                    <a:gd name="connsiteY6" fmla="*/ 0 h 252251"/>
                    <a:gd name="connsiteX0" fmla="*/ 298503 w 660862"/>
                    <a:gd name="connsiteY0" fmla="*/ 0 h 250646"/>
                    <a:gd name="connsiteX1" fmla="*/ 291357 w 660862"/>
                    <a:gd name="connsiteY1" fmla="*/ 134896 h 250646"/>
                    <a:gd name="connsiteX2" fmla="*/ 0 w 660862"/>
                    <a:gd name="connsiteY2" fmla="*/ 236513 h 250646"/>
                    <a:gd name="connsiteX3" fmla="*/ 300883 w 660862"/>
                    <a:gd name="connsiteY3" fmla="*/ 142039 h 250646"/>
                    <a:gd name="connsiteX4" fmla="*/ 660862 w 660862"/>
                    <a:gd name="connsiteY4" fmla="*/ 250646 h 250646"/>
                    <a:gd name="connsiteX5" fmla="*/ 303263 w 660862"/>
                    <a:gd name="connsiteY5" fmla="*/ 134895 h 250646"/>
                    <a:gd name="connsiteX6" fmla="*/ 298503 w 660862"/>
                    <a:gd name="connsiteY6" fmla="*/ 0 h 250646"/>
                    <a:gd name="connsiteX0" fmla="*/ 300797 w 663156"/>
                    <a:gd name="connsiteY0" fmla="*/ 0 h 250646"/>
                    <a:gd name="connsiteX1" fmla="*/ 293651 w 663156"/>
                    <a:gd name="connsiteY1" fmla="*/ 134896 h 250646"/>
                    <a:gd name="connsiteX2" fmla="*/ 0 w 663156"/>
                    <a:gd name="connsiteY2" fmla="*/ 230095 h 250646"/>
                    <a:gd name="connsiteX3" fmla="*/ 303177 w 663156"/>
                    <a:gd name="connsiteY3" fmla="*/ 142039 h 250646"/>
                    <a:gd name="connsiteX4" fmla="*/ 663156 w 663156"/>
                    <a:gd name="connsiteY4" fmla="*/ 250646 h 250646"/>
                    <a:gd name="connsiteX5" fmla="*/ 305557 w 663156"/>
                    <a:gd name="connsiteY5" fmla="*/ 134895 h 250646"/>
                    <a:gd name="connsiteX6" fmla="*/ 300797 w 663156"/>
                    <a:gd name="connsiteY6" fmla="*/ 0 h 250646"/>
                    <a:gd name="connsiteX0" fmla="*/ 300797 w 536185"/>
                    <a:gd name="connsiteY0" fmla="*/ 0 h 230095"/>
                    <a:gd name="connsiteX1" fmla="*/ 293651 w 536185"/>
                    <a:gd name="connsiteY1" fmla="*/ 134896 h 230095"/>
                    <a:gd name="connsiteX2" fmla="*/ 0 w 536185"/>
                    <a:gd name="connsiteY2" fmla="*/ 230095 h 230095"/>
                    <a:gd name="connsiteX3" fmla="*/ 303177 w 536185"/>
                    <a:gd name="connsiteY3" fmla="*/ 142039 h 230095"/>
                    <a:gd name="connsiteX4" fmla="*/ 536185 w 536185"/>
                    <a:gd name="connsiteY4" fmla="*/ 205718 h 230095"/>
                    <a:gd name="connsiteX5" fmla="*/ 305557 w 536185"/>
                    <a:gd name="connsiteY5" fmla="*/ 134895 h 230095"/>
                    <a:gd name="connsiteX6" fmla="*/ 300797 w 536185"/>
                    <a:gd name="connsiteY6" fmla="*/ 0 h 230095"/>
                    <a:gd name="connsiteX0" fmla="*/ 153939 w 389327"/>
                    <a:gd name="connsiteY0" fmla="*/ 0 h 205718"/>
                    <a:gd name="connsiteX1" fmla="*/ 146793 w 389327"/>
                    <a:gd name="connsiteY1" fmla="*/ 134896 h 205718"/>
                    <a:gd name="connsiteX2" fmla="*/ 0 w 389327"/>
                    <a:gd name="connsiteY2" fmla="*/ 180888 h 205718"/>
                    <a:gd name="connsiteX3" fmla="*/ 156319 w 389327"/>
                    <a:gd name="connsiteY3" fmla="*/ 142039 h 205718"/>
                    <a:gd name="connsiteX4" fmla="*/ 389327 w 389327"/>
                    <a:gd name="connsiteY4" fmla="*/ 205718 h 205718"/>
                    <a:gd name="connsiteX5" fmla="*/ 158699 w 389327"/>
                    <a:gd name="connsiteY5" fmla="*/ 134895 h 205718"/>
                    <a:gd name="connsiteX6" fmla="*/ 153939 w 389327"/>
                    <a:gd name="connsiteY6" fmla="*/ 0 h 205718"/>
                    <a:gd name="connsiteX0" fmla="*/ 163118 w 398506"/>
                    <a:gd name="connsiteY0" fmla="*/ 0 h 205718"/>
                    <a:gd name="connsiteX1" fmla="*/ 155972 w 398506"/>
                    <a:gd name="connsiteY1" fmla="*/ 134896 h 205718"/>
                    <a:gd name="connsiteX2" fmla="*/ 0 w 398506"/>
                    <a:gd name="connsiteY2" fmla="*/ 185167 h 205718"/>
                    <a:gd name="connsiteX3" fmla="*/ 165498 w 398506"/>
                    <a:gd name="connsiteY3" fmla="*/ 142039 h 205718"/>
                    <a:gd name="connsiteX4" fmla="*/ 398506 w 398506"/>
                    <a:gd name="connsiteY4" fmla="*/ 205718 h 205718"/>
                    <a:gd name="connsiteX5" fmla="*/ 167878 w 398506"/>
                    <a:gd name="connsiteY5" fmla="*/ 134895 h 205718"/>
                    <a:gd name="connsiteX6" fmla="*/ 163118 w 398506"/>
                    <a:gd name="connsiteY6" fmla="*/ 0 h 205718"/>
                    <a:gd name="connsiteX0" fmla="*/ 163118 w 433691"/>
                    <a:gd name="connsiteY0" fmla="*/ 0 h 205718"/>
                    <a:gd name="connsiteX1" fmla="*/ 155972 w 433691"/>
                    <a:gd name="connsiteY1" fmla="*/ 134896 h 205718"/>
                    <a:gd name="connsiteX2" fmla="*/ 0 w 433691"/>
                    <a:gd name="connsiteY2" fmla="*/ 185167 h 205718"/>
                    <a:gd name="connsiteX3" fmla="*/ 165498 w 433691"/>
                    <a:gd name="connsiteY3" fmla="*/ 142039 h 205718"/>
                    <a:gd name="connsiteX4" fmla="*/ 433691 w 433691"/>
                    <a:gd name="connsiteY4" fmla="*/ 205718 h 205718"/>
                    <a:gd name="connsiteX5" fmla="*/ 167878 w 433691"/>
                    <a:gd name="connsiteY5" fmla="*/ 134895 h 205718"/>
                    <a:gd name="connsiteX6" fmla="*/ 163118 w 433691"/>
                    <a:gd name="connsiteY6" fmla="*/ 0 h 205718"/>
                    <a:gd name="connsiteX0" fmla="*/ 163118 w 406155"/>
                    <a:gd name="connsiteY0" fmla="*/ 0 h 253855"/>
                    <a:gd name="connsiteX1" fmla="*/ 155972 w 406155"/>
                    <a:gd name="connsiteY1" fmla="*/ 134896 h 253855"/>
                    <a:gd name="connsiteX2" fmla="*/ 0 w 406155"/>
                    <a:gd name="connsiteY2" fmla="*/ 185167 h 253855"/>
                    <a:gd name="connsiteX3" fmla="*/ 165498 w 406155"/>
                    <a:gd name="connsiteY3" fmla="*/ 142039 h 253855"/>
                    <a:gd name="connsiteX4" fmla="*/ 406155 w 406155"/>
                    <a:gd name="connsiteY4" fmla="*/ 253855 h 253855"/>
                    <a:gd name="connsiteX5" fmla="*/ 167878 w 406155"/>
                    <a:gd name="connsiteY5" fmla="*/ 134895 h 253855"/>
                    <a:gd name="connsiteX6" fmla="*/ 163118 w 406155"/>
                    <a:gd name="connsiteY6" fmla="*/ 0 h 253855"/>
                    <a:gd name="connsiteX0" fmla="*/ 156234 w 399271"/>
                    <a:gd name="connsiteY0" fmla="*/ 0 h 253855"/>
                    <a:gd name="connsiteX1" fmla="*/ 149088 w 399271"/>
                    <a:gd name="connsiteY1" fmla="*/ 134896 h 253855"/>
                    <a:gd name="connsiteX2" fmla="*/ 0 w 399271"/>
                    <a:gd name="connsiteY2" fmla="*/ 214049 h 253855"/>
                    <a:gd name="connsiteX3" fmla="*/ 158614 w 399271"/>
                    <a:gd name="connsiteY3" fmla="*/ 142039 h 253855"/>
                    <a:gd name="connsiteX4" fmla="*/ 399271 w 399271"/>
                    <a:gd name="connsiteY4" fmla="*/ 253855 h 253855"/>
                    <a:gd name="connsiteX5" fmla="*/ 160994 w 399271"/>
                    <a:gd name="connsiteY5" fmla="*/ 134895 h 253855"/>
                    <a:gd name="connsiteX6" fmla="*/ 156234 w 399271"/>
                    <a:gd name="connsiteY6" fmla="*/ 0 h 25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71" h="253855">
                      <a:moveTo>
                        <a:pt x="156234" y="0"/>
                      </a:moveTo>
                      <a:lnTo>
                        <a:pt x="149088" y="134896"/>
                      </a:lnTo>
                      <a:lnTo>
                        <a:pt x="0" y="214049"/>
                      </a:lnTo>
                      <a:lnTo>
                        <a:pt x="158614" y="142039"/>
                      </a:lnTo>
                      <a:lnTo>
                        <a:pt x="399271" y="253855"/>
                      </a:lnTo>
                      <a:lnTo>
                        <a:pt x="160994" y="134895"/>
                      </a:lnTo>
                      <a:cubicBezTo>
                        <a:pt x="160172" y="104906"/>
                        <a:pt x="157056" y="29989"/>
                        <a:pt x="156234"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36" name="Freeform 35"/>
                <p:cNvSpPr/>
                <p:nvPr/>
              </p:nvSpPr>
              <p:spPr>
                <a:xfrm>
                  <a:off x="7021619" y="2756683"/>
                  <a:ext cx="1415865" cy="657140"/>
                </a:xfrm>
                <a:custGeom>
                  <a:avLst/>
                  <a:gdLst>
                    <a:gd name="connsiteX0" fmla="*/ 0 w 2000250"/>
                    <a:gd name="connsiteY0" fmla="*/ 333375 h 1347788"/>
                    <a:gd name="connsiteX1" fmla="*/ 895350 w 2000250"/>
                    <a:gd name="connsiteY1" fmla="*/ 0 h 1347788"/>
                    <a:gd name="connsiteX2" fmla="*/ 2000250 w 2000250"/>
                    <a:gd name="connsiteY2" fmla="*/ 357188 h 1347788"/>
                    <a:gd name="connsiteX3" fmla="*/ 1990725 w 2000250"/>
                    <a:gd name="connsiteY3" fmla="*/ 823913 h 1347788"/>
                    <a:gd name="connsiteX4" fmla="*/ 1147763 w 2000250"/>
                    <a:gd name="connsiteY4" fmla="*/ 1347788 h 1347788"/>
                    <a:gd name="connsiteX5" fmla="*/ 0 w 2000250"/>
                    <a:gd name="connsiteY5"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28825"/>
                    <a:gd name="connsiteY0" fmla="*/ 333375 h 1347788"/>
                    <a:gd name="connsiteX1" fmla="*/ 914400 w 2028825"/>
                    <a:gd name="connsiteY1" fmla="*/ 0 h 1347788"/>
                    <a:gd name="connsiteX2" fmla="*/ 2028825 w 2028825"/>
                    <a:gd name="connsiteY2" fmla="*/ 404813 h 1347788"/>
                    <a:gd name="connsiteX3" fmla="*/ 2009775 w 2028825"/>
                    <a:gd name="connsiteY3" fmla="*/ 823913 h 1347788"/>
                    <a:gd name="connsiteX4" fmla="*/ 1166813 w 2028825"/>
                    <a:gd name="connsiteY4" fmla="*/ 1347788 h 1347788"/>
                    <a:gd name="connsiteX5" fmla="*/ 0 w 2028825"/>
                    <a:gd name="connsiteY5" fmla="*/ 702186 h 1347788"/>
                    <a:gd name="connsiteX6" fmla="*/ 19050 w 2028825"/>
                    <a:gd name="connsiteY6" fmla="*/ 333375 h 1347788"/>
                    <a:gd name="connsiteX0" fmla="*/ 0 w 2050257"/>
                    <a:gd name="connsiteY0" fmla="*/ 330994 h 1347788"/>
                    <a:gd name="connsiteX1" fmla="*/ 935832 w 2050257"/>
                    <a:gd name="connsiteY1" fmla="*/ 0 h 1347788"/>
                    <a:gd name="connsiteX2" fmla="*/ 2050257 w 2050257"/>
                    <a:gd name="connsiteY2" fmla="*/ 404813 h 1347788"/>
                    <a:gd name="connsiteX3" fmla="*/ 2031207 w 2050257"/>
                    <a:gd name="connsiteY3" fmla="*/ 82391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38351 w 2050257"/>
                    <a:gd name="connsiteY3" fmla="*/ 76676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42140 w 2050257"/>
                    <a:gd name="connsiteY3" fmla="*/ 847539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80569"/>
                    <a:gd name="connsiteY0" fmla="*/ 287913 h 1347788"/>
                    <a:gd name="connsiteX1" fmla="*/ 966144 w 2080569"/>
                    <a:gd name="connsiteY1" fmla="*/ 0 h 1347788"/>
                    <a:gd name="connsiteX2" fmla="*/ 2080569 w 2080569"/>
                    <a:gd name="connsiteY2" fmla="*/ 404813 h 1347788"/>
                    <a:gd name="connsiteX3" fmla="*/ 2072452 w 2080569"/>
                    <a:gd name="connsiteY3" fmla="*/ 847539 h 1347788"/>
                    <a:gd name="connsiteX4" fmla="*/ 1218557 w 2080569"/>
                    <a:gd name="connsiteY4" fmla="*/ 1347788 h 1347788"/>
                    <a:gd name="connsiteX5" fmla="*/ 51744 w 2080569"/>
                    <a:gd name="connsiteY5" fmla="*/ 702186 h 1347788"/>
                    <a:gd name="connsiteX6" fmla="*/ 0 w 2080569"/>
                    <a:gd name="connsiteY6" fmla="*/ 287913 h 1347788"/>
                    <a:gd name="connsiteX0" fmla="*/ 0 w 2088147"/>
                    <a:gd name="connsiteY0" fmla="*/ 314839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314839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277143 h 1347788"/>
                    <a:gd name="connsiteX0" fmla="*/ 5091 w 2093238"/>
                    <a:gd name="connsiteY0" fmla="*/ 277143 h 1347788"/>
                    <a:gd name="connsiteX1" fmla="*/ 978813 w 2093238"/>
                    <a:gd name="connsiteY1" fmla="*/ 0 h 1347788"/>
                    <a:gd name="connsiteX2" fmla="*/ 2093238 w 2093238"/>
                    <a:gd name="connsiteY2" fmla="*/ 404813 h 1347788"/>
                    <a:gd name="connsiteX3" fmla="*/ 2085121 w 2093238"/>
                    <a:gd name="connsiteY3" fmla="*/ 847539 h 1347788"/>
                    <a:gd name="connsiteX4" fmla="*/ 1231226 w 2093238"/>
                    <a:gd name="connsiteY4" fmla="*/ 1347788 h 1347788"/>
                    <a:gd name="connsiteX5" fmla="*/ 0 w 2093238"/>
                    <a:gd name="connsiteY5" fmla="*/ 669876 h 1347788"/>
                    <a:gd name="connsiteX6" fmla="*/ 5091 w 2093238"/>
                    <a:gd name="connsiteY6" fmla="*/ 277143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77143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36756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36756 h 1347788"/>
                    <a:gd name="connsiteX0" fmla="*/ 0 w 2088147"/>
                    <a:gd name="connsiteY0" fmla="*/ 220601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20601 h 1347788"/>
                    <a:gd name="connsiteX1" fmla="*/ 973722 w 2088147"/>
                    <a:gd name="connsiteY1" fmla="*/ 0 h 1347788"/>
                    <a:gd name="connsiteX2" fmla="*/ 2088147 w 2088147"/>
                    <a:gd name="connsiteY2" fmla="*/ 364424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58296 h 1385483"/>
                    <a:gd name="connsiteX1" fmla="*/ 1030558 w 2088147"/>
                    <a:gd name="connsiteY1" fmla="*/ 0 h 1385483"/>
                    <a:gd name="connsiteX2" fmla="*/ 2088147 w 2088147"/>
                    <a:gd name="connsiteY2" fmla="*/ 402119 h 1385483"/>
                    <a:gd name="connsiteX3" fmla="*/ 2080030 w 2088147"/>
                    <a:gd name="connsiteY3" fmla="*/ 885234 h 1385483"/>
                    <a:gd name="connsiteX4" fmla="*/ 1226135 w 2088147"/>
                    <a:gd name="connsiteY4" fmla="*/ 1385483 h 1385483"/>
                    <a:gd name="connsiteX5" fmla="*/ 2487 w 2088147"/>
                    <a:gd name="connsiteY5" fmla="*/ 734496 h 1385483"/>
                    <a:gd name="connsiteX6" fmla="*/ 0 w 2088147"/>
                    <a:gd name="connsiteY6" fmla="*/ 258296 h 1385483"/>
                    <a:gd name="connsiteX0" fmla="*/ 0 w 2088147"/>
                    <a:gd name="connsiteY0" fmla="*/ 201754 h 1328941"/>
                    <a:gd name="connsiteX1" fmla="*/ 1030558 w 2088147"/>
                    <a:gd name="connsiteY1" fmla="*/ 0 h 1328941"/>
                    <a:gd name="connsiteX2" fmla="*/ 2088147 w 2088147"/>
                    <a:gd name="connsiteY2" fmla="*/ 345577 h 1328941"/>
                    <a:gd name="connsiteX3" fmla="*/ 2080030 w 2088147"/>
                    <a:gd name="connsiteY3" fmla="*/ 828692 h 1328941"/>
                    <a:gd name="connsiteX4" fmla="*/ 1226135 w 2088147"/>
                    <a:gd name="connsiteY4" fmla="*/ 1328941 h 1328941"/>
                    <a:gd name="connsiteX5" fmla="*/ 2487 w 2088147"/>
                    <a:gd name="connsiteY5" fmla="*/ 677954 h 1328941"/>
                    <a:gd name="connsiteX6" fmla="*/ 0 w 2088147"/>
                    <a:gd name="connsiteY6" fmla="*/ 201754 h 1328941"/>
                    <a:gd name="connsiteX0" fmla="*/ 0 w 2088147"/>
                    <a:gd name="connsiteY0" fmla="*/ 217909 h 1345096"/>
                    <a:gd name="connsiteX1" fmla="*/ 973723 w 2088147"/>
                    <a:gd name="connsiteY1" fmla="*/ 0 h 1345096"/>
                    <a:gd name="connsiteX2" fmla="*/ 2088147 w 2088147"/>
                    <a:gd name="connsiteY2" fmla="*/ 361732 h 1345096"/>
                    <a:gd name="connsiteX3" fmla="*/ 2080030 w 2088147"/>
                    <a:gd name="connsiteY3" fmla="*/ 844847 h 1345096"/>
                    <a:gd name="connsiteX4" fmla="*/ 1226135 w 2088147"/>
                    <a:gd name="connsiteY4" fmla="*/ 1345096 h 1345096"/>
                    <a:gd name="connsiteX5" fmla="*/ 2487 w 2088147"/>
                    <a:gd name="connsiteY5" fmla="*/ 694109 h 1345096"/>
                    <a:gd name="connsiteX6" fmla="*/ 0 w 2088147"/>
                    <a:gd name="connsiteY6" fmla="*/ 217909 h 1345096"/>
                    <a:gd name="connsiteX0" fmla="*/ 0 w 2088147"/>
                    <a:gd name="connsiteY0" fmla="*/ 242141 h 1369328"/>
                    <a:gd name="connsiteX1" fmla="*/ 1115811 w 2088147"/>
                    <a:gd name="connsiteY1" fmla="*/ 0 h 1369328"/>
                    <a:gd name="connsiteX2" fmla="*/ 2088147 w 2088147"/>
                    <a:gd name="connsiteY2" fmla="*/ 385964 h 1369328"/>
                    <a:gd name="connsiteX3" fmla="*/ 2080030 w 2088147"/>
                    <a:gd name="connsiteY3" fmla="*/ 869079 h 1369328"/>
                    <a:gd name="connsiteX4" fmla="*/ 1226135 w 2088147"/>
                    <a:gd name="connsiteY4" fmla="*/ 1369328 h 1369328"/>
                    <a:gd name="connsiteX5" fmla="*/ 2487 w 2088147"/>
                    <a:gd name="connsiteY5" fmla="*/ 718341 h 1369328"/>
                    <a:gd name="connsiteX6" fmla="*/ 0 w 2088147"/>
                    <a:gd name="connsiteY6" fmla="*/ 242141 h 1369328"/>
                    <a:gd name="connsiteX0" fmla="*/ 0 w 2088147"/>
                    <a:gd name="connsiteY0" fmla="*/ 250218 h 1377405"/>
                    <a:gd name="connsiteX1" fmla="*/ 1041925 w 2088147"/>
                    <a:gd name="connsiteY1" fmla="*/ 0 h 1377405"/>
                    <a:gd name="connsiteX2" fmla="*/ 2088147 w 2088147"/>
                    <a:gd name="connsiteY2" fmla="*/ 394041 h 1377405"/>
                    <a:gd name="connsiteX3" fmla="*/ 2080030 w 2088147"/>
                    <a:gd name="connsiteY3" fmla="*/ 877156 h 1377405"/>
                    <a:gd name="connsiteX4" fmla="*/ 1226135 w 2088147"/>
                    <a:gd name="connsiteY4" fmla="*/ 1377405 h 1377405"/>
                    <a:gd name="connsiteX5" fmla="*/ 2487 w 2088147"/>
                    <a:gd name="connsiteY5" fmla="*/ 726418 h 1377405"/>
                    <a:gd name="connsiteX6" fmla="*/ 0 w 2088147"/>
                    <a:gd name="connsiteY6" fmla="*/ 250218 h 13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147" h="1377405">
                      <a:moveTo>
                        <a:pt x="0" y="250218"/>
                      </a:moveTo>
                      <a:lnTo>
                        <a:pt x="1041925" y="0"/>
                      </a:lnTo>
                      <a:lnTo>
                        <a:pt x="2088147" y="394041"/>
                      </a:lnTo>
                      <a:lnTo>
                        <a:pt x="2080030" y="877156"/>
                      </a:lnTo>
                      <a:cubicBezTo>
                        <a:pt x="1796661" y="1070831"/>
                        <a:pt x="1509504" y="1183730"/>
                        <a:pt x="1226135" y="1377405"/>
                      </a:cubicBezTo>
                      <a:cubicBezTo>
                        <a:pt x="1026110" y="1282854"/>
                        <a:pt x="169175" y="825732"/>
                        <a:pt x="2487" y="726418"/>
                      </a:cubicBezTo>
                      <a:lnTo>
                        <a:pt x="0" y="250218"/>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37" name="Freeform 36"/>
                <p:cNvSpPr/>
                <p:nvPr/>
              </p:nvSpPr>
              <p:spPr>
                <a:xfrm>
                  <a:off x="7009510" y="2874423"/>
                  <a:ext cx="839338" cy="554764"/>
                </a:xfrm>
                <a:custGeom>
                  <a:avLst/>
                  <a:gdLst>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50232 w 1240510"/>
                    <a:gd name="connsiteY30" fmla="*/ 99764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50232 w 1240510"/>
                    <a:gd name="connsiteY34" fmla="*/ 99764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7110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98030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90278 w 1240510"/>
                    <a:gd name="connsiteY32" fmla="*/ 1073922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2700 w 1240510"/>
                    <a:gd name="connsiteY32" fmla="*/ 1041613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6489 w 1240510"/>
                    <a:gd name="connsiteY32" fmla="*/ 1014687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110312"/>
                    <a:gd name="connsiteX1" fmla="*/ 1024916 w 1240510"/>
                    <a:gd name="connsiteY1" fmla="*/ 827351 h 1110312"/>
                    <a:gd name="connsiteX2" fmla="*/ 1015392 w 1240510"/>
                    <a:gd name="connsiteY2" fmla="*/ 894026 h 1110312"/>
                    <a:gd name="connsiteX3" fmla="*/ 679634 w 1240510"/>
                    <a:gd name="connsiteY3" fmla="*/ 720195 h 1110312"/>
                    <a:gd name="connsiteX4" fmla="*/ 674872 w 1240510"/>
                    <a:gd name="connsiteY4" fmla="*/ 653520 h 1110312"/>
                    <a:gd name="connsiteX5" fmla="*/ 674872 w 1240510"/>
                    <a:gd name="connsiteY5" fmla="*/ 557779 h 1110312"/>
                    <a:gd name="connsiteX6" fmla="*/ 1024916 w 1240510"/>
                    <a:gd name="connsiteY6" fmla="*/ 731610 h 1110312"/>
                    <a:gd name="connsiteX7" fmla="*/ 1015392 w 1240510"/>
                    <a:gd name="connsiteY7" fmla="*/ 798285 h 1110312"/>
                    <a:gd name="connsiteX8" fmla="*/ 679634 w 1240510"/>
                    <a:gd name="connsiteY8" fmla="*/ 624454 h 1110312"/>
                    <a:gd name="connsiteX9" fmla="*/ 674872 w 1240510"/>
                    <a:gd name="connsiteY9" fmla="*/ 557779 h 1110312"/>
                    <a:gd name="connsiteX10" fmla="*/ 674872 w 1240510"/>
                    <a:gd name="connsiteY10" fmla="*/ 470616 h 1110312"/>
                    <a:gd name="connsiteX11" fmla="*/ 1024916 w 1240510"/>
                    <a:gd name="connsiteY11" fmla="*/ 644447 h 1110312"/>
                    <a:gd name="connsiteX12" fmla="*/ 1015392 w 1240510"/>
                    <a:gd name="connsiteY12" fmla="*/ 711122 h 1110312"/>
                    <a:gd name="connsiteX13" fmla="*/ 679634 w 1240510"/>
                    <a:gd name="connsiteY13" fmla="*/ 537291 h 1110312"/>
                    <a:gd name="connsiteX14" fmla="*/ 674872 w 1240510"/>
                    <a:gd name="connsiteY14" fmla="*/ 470616 h 1110312"/>
                    <a:gd name="connsiteX15" fmla="*/ 148616 w 1240510"/>
                    <a:gd name="connsiteY15" fmla="*/ 354217 h 1110312"/>
                    <a:gd name="connsiteX16" fmla="*/ 229578 w 1240510"/>
                    <a:gd name="connsiteY16" fmla="*/ 392317 h 1110312"/>
                    <a:gd name="connsiteX17" fmla="*/ 220052 w 1240510"/>
                    <a:gd name="connsiteY17" fmla="*/ 454230 h 1110312"/>
                    <a:gd name="connsiteX18" fmla="*/ 162904 w 1240510"/>
                    <a:gd name="connsiteY18" fmla="*/ 420892 h 1110312"/>
                    <a:gd name="connsiteX19" fmla="*/ 148616 w 1240510"/>
                    <a:gd name="connsiteY19" fmla="*/ 354217 h 1110312"/>
                    <a:gd name="connsiteX20" fmla="*/ 148616 w 1240510"/>
                    <a:gd name="connsiteY20" fmla="*/ 277736 h 1110312"/>
                    <a:gd name="connsiteX21" fmla="*/ 229578 w 1240510"/>
                    <a:gd name="connsiteY21" fmla="*/ 315836 h 1110312"/>
                    <a:gd name="connsiteX22" fmla="*/ 220052 w 1240510"/>
                    <a:gd name="connsiteY22" fmla="*/ 377749 h 1110312"/>
                    <a:gd name="connsiteX23" fmla="*/ 162904 w 1240510"/>
                    <a:gd name="connsiteY23" fmla="*/ 344411 h 1110312"/>
                    <a:gd name="connsiteX24" fmla="*/ 148616 w 1240510"/>
                    <a:gd name="connsiteY24" fmla="*/ 277736 h 1110312"/>
                    <a:gd name="connsiteX25" fmla="*/ 148616 w 1240510"/>
                    <a:gd name="connsiteY25" fmla="*/ 199153 h 1110312"/>
                    <a:gd name="connsiteX26" fmla="*/ 229578 w 1240510"/>
                    <a:gd name="connsiteY26" fmla="*/ 237253 h 1110312"/>
                    <a:gd name="connsiteX27" fmla="*/ 220052 w 1240510"/>
                    <a:gd name="connsiteY27" fmla="*/ 299166 h 1110312"/>
                    <a:gd name="connsiteX28" fmla="*/ 162904 w 1240510"/>
                    <a:gd name="connsiteY28" fmla="*/ 265828 h 1110312"/>
                    <a:gd name="connsiteX29" fmla="*/ 148616 w 1240510"/>
                    <a:gd name="connsiteY29" fmla="*/ 199153 h 1110312"/>
                    <a:gd name="connsiteX30" fmla="*/ 46443 w 1240510"/>
                    <a:gd name="connsiteY30" fmla="*/ 51298 h 1110312"/>
                    <a:gd name="connsiteX31" fmla="*/ 42877 w 1240510"/>
                    <a:gd name="connsiteY31" fmla="*/ 398030 h 1110312"/>
                    <a:gd name="connsiteX32" fmla="*/ 1186489 w 1240510"/>
                    <a:gd name="connsiteY32" fmla="*/ 1014687 h 1110312"/>
                    <a:gd name="connsiteX33" fmla="*/ 1191028 w 1240510"/>
                    <a:gd name="connsiteY33" fmla="*/ 690337 h 1110312"/>
                    <a:gd name="connsiteX34" fmla="*/ 46443 w 1240510"/>
                    <a:gd name="connsiteY34" fmla="*/ 51298 h 1110312"/>
                    <a:gd name="connsiteX35" fmla="*/ 10837 w 1240510"/>
                    <a:gd name="connsiteY35" fmla="*/ 0 h 1110312"/>
                    <a:gd name="connsiteX36" fmla="*/ 1240510 w 1240510"/>
                    <a:gd name="connsiteY36" fmla="*/ 659613 h 1110312"/>
                    <a:gd name="connsiteX37" fmla="*/ 1237251 w 1240510"/>
                    <a:gd name="connsiteY37" fmla="*/ 1110312 h 1110312"/>
                    <a:gd name="connsiteX38" fmla="*/ 0 w 1240510"/>
                    <a:gd name="connsiteY38" fmla="*/ 412921 h 1110312"/>
                    <a:gd name="connsiteX39" fmla="*/ 10837 w 1240510"/>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191028 w 1237873"/>
                    <a:gd name="connsiteY33" fmla="*/ 69033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9223 w 1237873"/>
                    <a:gd name="connsiteY32" fmla="*/ 1036228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29755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93907 h 1150699"/>
                    <a:gd name="connsiteX1" fmla="*/ 1024916 w 1237873"/>
                    <a:gd name="connsiteY1" fmla="*/ 867738 h 1150699"/>
                    <a:gd name="connsiteX2" fmla="*/ 1015392 w 1237873"/>
                    <a:gd name="connsiteY2" fmla="*/ 934413 h 1150699"/>
                    <a:gd name="connsiteX3" fmla="*/ 679634 w 1237873"/>
                    <a:gd name="connsiteY3" fmla="*/ 760582 h 1150699"/>
                    <a:gd name="connsiteX4" fmla="*/ 674872 w 1237873"/>
                    <a:gd name="connsiteY4" fmla="*/ 693907 h 1150699"/>
                    <a:gd name="connsiteX5" fmla="*/ 674872 w 1237873"/>
                    <a:gd name="connsiteY5" fmla="*/ 598166 h 1150699"/>
                    <a:gd name="connsiteX6" fmla="*/ 1024916 w 1237873"/>
                    <a:gd name="connsiteY6" fmla="*/ 771997 h 1150699"/>
                    <a:gd name="connsiteX7" fmla="*/ 1015392 w 1237873"/>
                    <a:gd name="connsiteY7" fmla="*/ 838672 h 1150699"/>
                    <a:gd name="connsiteX8" fmla="*/ 679634 w 1237873"/>
                    <a:gd name="connsiteY8" fmla="*/ 664841 h 1150699"/>
                    <a:gd name="connsiteX9" fmla="*/ 674872 w 1237873"/>
                    <a:gd name="connsiteY9" fmla="*/ 598166 h 1150699"/>
                    <a:gd name="connsiteX10" fmla="*/ 674872 w 1237873"/>
                    <a:gd name="connsiteY10" fmla="*/ 511003 h 1150699"/>
                    <a:gd name="connsiteX11" fmla="*/ 1024916 w 1237873"/>
                    <a:gd name="connsiteY11" fmla="*/ 684834 h 1150699"/>
                    <a:gd name="connsiteX12" fmla="*/ 1015392 w 1237873"/>
                    <a:gd name="connsiteY12" fmla="*/ 751509 h 1150699"/>
                    <a:gd name="connsiteX13" fmla="*/ 679634 w 1237873"/>
                    <a:gd name="connsiteY13" fmla="*/ 577678 h 1150699"/>
                    <a:gd name="connsiteX14" fmla="*/ 674872 w 1237873"/>
                    <a:gd name="connsiteY14" fmla="*/ 511003 h 1150699"/>
                    <a:gd name="connsiteX15" fmla="*/ 148616 w 1237873"/>
                    <a:gd name="connsiteY15" fmla="*/ 394604 h 1150699"/>
                    <a:gd name="connsiteX16" fmla="*/ 229578 w 1237873"/>
                    <a:gd name="connsiteY16" fmla="*/ 432704 h 1150699"/>
                    <a:gd name="connsiteX17" fmla="*/ 220052 w 1237873"/>
                    <a:gd name="connsiteY17" fmla="*/ 494617 h 1150699"/>
                    <a:gd name="connsiteX18" fmla="*/ 162904 w 1237873"/>
                    <a:gd name="connsiteY18" fmla="*/ 461279 h 1150699"/>
                    <a:gd name="connsiteX19" fmla="*/ 148616 w 1237873"/>
                    <a:gd name="connsiteY19" fmla="*/ 394604 h 1150699"/>
                    <a:gd name="connsiteX20" fmla="*/ 148616 w 1237873"/>
                    <a:gd name="connsiteY20" fmla="*/ 318123 h 1150699"/>
                    <a:gd name="connsiteX21" fmla="*/ 229578 w 1237873"/>
                    <a:gd name="connsiteY21" fmla="*/ 356223 h 1150699"/>
                    <a:gd name="connsiteX22" fmla="*/ 220052 w 1237873"/>
                    <a:gd name="connsiteY22" fmla="*/ 418136 h 1150699"/>
                    <a:gd name="connsiteX23" fmla="*/ 162904 w 1237873"/>
                    <a:gd name="connsiteY23" fmla="*/ 384798 h 1150699"/>
                    <a:gd name="connsiteX24" fmla="*/ 148616 w 1237873"/>
                    <a:gd name="connsiteY24" fmla="*/ 318123 h 1150699"/>
                    <a:gd name="connsiteX25" fmla="*/ 148616 w 1237873"/>
                    <a:gd name="connsiteY25" fmla="*/ 239540 h 1150699"/>
                    <a:gd name="connsiteX26" fmla="*/ 229578 w 1237873"/>
                    <a:gd name="connsiteY26" fmla="*/ 277640 h 1150699"/>
                    <a:gd name="connsiteX27" fmla="*/ 220052 w 1237873"/>
                    <a:gd name="connsiteY27" fmla="*/ 339553 h 1150699"/>
                    <a:gd name="connsiteX28" fmla="*/ 162904 w 1237873"/>
                    <a:gd name="connsiteY28" fmla="*/ 306215 h 1150699"/>
                    <a:gd name="connsiteX29" fmla="*/ 148616 w 1237873"/>
                    <a:gd name="connsiteY29" fmla="*/ 239540 h 1150699"/>
                    <a:gd name="connsiteX30" fmla="*/ 46443 w 1237873"/>
                    <a:gd name="connsiteY30" fmla="*/ 91685 h 1150699"/>
                    <a:gd name="connsiteX31" fmla="*/ 42877 w 1237873"/>
                    <a:gd name="connsiteY31" fmla="*/ 438417 h 1150699"/>
                    <a:gd name="connsiteX32" fmla="*/ 1205434 w 1237873"/>
                    <a:gd name="connsiteY32" fmla="*/ 1071230 h 1150699"/>
                    <a:gd name="connsiteX33" fmla="*/ 1206184 w 1237873"/>
                    <a:gd name="connsiteY33" fmla="*/ 670142 h 1150699"/>
                    <a:gd name="connsiteX34" fmla="*/ 46443 w 1237873"/>
                    <a:gd name="connsiteY34" fmla="*/ 91685 h 1150699"/>
                    <a:gd name="connsiteX35" fmla="*/ 10837 w 1237873"/>
                    <a:gd name="connsiteY35" fmla="*/ 0 h 1150699"/>
                    <a:gd name="connsiteX36" fmla="*/ 1236721 w 1237873"/>
                    <a:gd name="connsiteY36" fmla="*/ 636726 h 1150699"/>
                    <a:gd name="connsiteX37" fmla="*/ 1237251 w 1237873"/>
                    <a:gd name="connsiteY37" fmla="*/ 1150699 h 1150699"/>
                    <a:gd name="connsiteX38" fmla="*/ 0 w 1237873"/>
                    <a:gd name="connsiteY38" fmla="*/ 453308 h 1150699"/>
                    <a:gd name="connsiteX39" fmla="*/ 10837 w 1237873"/>
                    <a:gd name="connsiteY39" fmla="*/ 0 h 1150699"/>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10380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10380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7149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7149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37873" h="1162814">
                      <a:moveTo>
                        <a:pt x="674872" y="706022"/>
                      </a:moveTo>
                      <a:lnTo>
                        <a:pt x="1024916" y="879853"/>
                      </a:lnTo>
                      <a:lnTo>
                        <a:pt x="1015392" y="946528"/>
                      </a:lnTo>
                      <a:lnTo>
                        <a:pt x="679634" y="772697"/>
                      </a:lnTo>
                      <a:lnTo>
                        <a:pt x="674872" y="706022"/>
                      </a:lnTo>
                      <a:close/>
                      <a:moveTo>
                        <a:pt x="674872" y="610281"/>
                      </a:moveTo>
                      <a:lnTo>
                        <a:pt x="1024916" y="784112"/>
                      </a:lnTo>
                      <a:lnTo>
                        <a:pt x="1015392" y="850787"/>
                      </a:lnTo>
                      <a:lnTo>
                        <a:pt x="679634" y="676956"/>
                      </a:lnTo>
                      <a:lnTo>
                        <a:pt x="674872" y="610281"/>
                      </a:lnTo>
                      <a:close/>
                      <a:moveTo>
                        <a:pt x="674872" y="523118"/>
                      </a:moveTo>
                      <a:lnTo>
                        <a:pt x="1024916" y="696949"/>
                      </a:lnTo>
                      <a:lnTo>
                        <a:pt x="1015392" y="763624"/>
                      </a:lnTo>
                      <a:lnTo>
                        <a:pt x="679634" y="589793"/>
                      </a:lnTo>
                      <a:lnTo>
                        <a:pt x="674872" y="523118"/>
                      </a:lnTo>
                      <a:close/>
                      <a:moveTo>
                        <a:pt x="148616" y="406719"/>
                      </a:moveTo>
                      <a:lnTo>
                        <a:pt x="229578" y="444819"/>
                      </a:lnTo>
                      <a:lnTo>
                        <a:pt x="220052" y="506732"/>
                      </a:lnTo>
                      <a:lnTo>
                        <a:pt x="162904" y="473394"/>
                      </a:lnTo>
                      <a:lnTo>
                        <a:pt x="148616" y="406719"/>
                      </a:lnTo>
                      <a:close/>
                      <a:moveTo>
                        <a:pt x="148616" y="330238"/>
                      </a:moveTo>
                      <a:lnTo>
                        <a:pt x="229578" y="368338"/>
                      </a:lnTo>
                      <a:lnTo>
                        <a:pt x="220052" y="430251"/>
                      </a:lnTo>
                      <a:lnTo>
                        <a:pt x="162904" y="396913"/>
                      </a:lnTo>
                      <a:lnTo>
                        <a:pt x="148616" y="330238"/>
                      </a:lnTo>
                      <a:close/>
                      <a:moveTo>
                        <a:pt x="148616" y="251655"/>
                      </a:moveTo>
                      <a:lnTo>
                        <a:pt x="229578" y="289755"/>
                      </a:lnTo>
                      <a:lnTo>
                        <a:pt x="220052" y="351668"/>
                      </a:lnTo>
                      <a:lnTo>
                        <a:pt x="162904" y="318330"/>
                      </a:lnTo>
                      <a:lnTo>
                        <a:pt x="148616" y="251655"/>
                      </a:lnTo>
                      <a:close/>
                      <a:moveTo>
                        <a:pt x="46443" y="71490"/>
                      </a:moveTo>
                      <a:cubicBezTo>
                        <a:pt x="47780" y="169117"/>
                        <a:pt x="41540" y="352905"/>
                        <a:pt x="42877" y="450532"/>
                      </a:cubicBezTo>
                      <a:lnTo>
                        <a:pt x="1205434" y="1083345"/>
                      </a:lnTo>
                      <a:cubicBezTo>
                        <a:pt x="1207272" y="949222"/>
                        <a:pt x="1204346" y="816380"/>
                        <a:pt x="1206184" y="682257"/>
                      </a:cubicBezTo>
                      <a:lnTo>
                        <a:pt x="46443" y="71490"/>
                      </a:lnTo>
                      <a:close/>
                      <a:moveTo>
                        <a:pt x="5153" y="0"/>
                      </a:moveTo>
                      <a:lnTo>
                        <a:pt x="1236721" y="648841"/>
                      </a:lnTo>
                      <a:cubicBezTo>
                        <a:pt x="1234371" y="820351"/>
                        <a:pt x="1239601" y="991304"/>
                        <a:pt x="1237251" y="1162814"/>
                      </a:cubicBezTo>
                      <a:lnTo>
                        <a:pt x="0" y="465423"/>
                      </a:lnTo>
                      <a:cubicBezTo>
                        <a:pt x="2349" y="338553"/>
                        <a:pt x="2804" y="126870"/>
                        <a:pt x="5153"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solidFill>
                        <a:schemeClr val="bg1">
                          <a:alpha val="0"/>
                        </a:schemeClr>
                      </a:solidFill>
                    </a:ln>
                  </a:endParaRPr>
                </a:p>
              </p:txBody>
            </p:sp>
            <p:sp>
              <p:nvSpPr>
                <p:cNvPr id="38" name="Freeform 37"/>
                <p:cNvSpPr/>
                <p:nvPr/>
              </p:nvSpPr>
              <p:spPr>
                <a:xfrm>
                  <a:off x="6992524" y="2967814"/>
                  <a:ext cx="108171" cy="177547"/>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39" name="Freeform 38"/>
                <p:cNvSpPr/>
                <p:nvPr/>
              </p:nvSpPr>
              <p:spPr>
                <a:xfrm>
                  <a:off x="7660864" y="3213075"/>
                  <a:ext cx="117321" cy="192569"/>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alpha val="0"/>
                        </a:schemeClr>
                      </a:solidFill>
                    </a:ln>
                  </a:endParaRPr>
                </a:p>
              </p:txBody>
            </p:sp>
            <p:sp>
              <p:nvSpPr>
                <p:cNvPr id="40" name="Freeform 39"/>
                <p:cNvSpPr/>
                <p:nvPr/>
              </p:nvSpPr>
              <p:spPr>
                <a:xfrm>
                  <a:off x="7846228" y="2948212"/>
                  <a:ext cx="588612" cy="472506"/>
                </a:xfrm>
                <a:custGeom>
                  <a:avLst/>
                  <a:gdLst>
                    <a:gd name="connsiteX0" fmla="*/ 0 w 404812"/>
                    <a:gd name="connsiteY0" fmla="*/ 285750 h 285750"/>
                    <a:gd name="connsiteX1" fmla="*/ 0 w 404812"/>
                    <a:gd name="connsiteY1" fmla="*/ 166688 h 285750"/>
                    <a:gd name="connsiteX2" fmla="*/ 404812 w 404812"/>
                    <a:gd name="connsiteY2" fmla="*/ 0 h 285750"/>
                    <a:gd name="connsiteX3" fmla="*/ 400050 w 404812"/>
                    <a:gd name="connsiteY3" fmla="*/ 90488 h 285750"/>
                    <a:gd name="connsiteX4" fmla="*/ 0 w 404812"/>
                    <a:gd name="connsiteY4" fmla="*/ 285750 h 285750"/>
                    <a:gd name="connsiteX0" fmla="*/ 0 w 404812"/>
                    <a:gd name="connsiteY0" fmla="*/ 285750 h 285750"/>
                    <a:gd name="connsiteX1" fmla="*/ 0 w 404812"/>
                    <a:gd name="connsiteY1" fmla="*/ 166688 h 285750"/>
                    <a:gd name="connsiteX2" fmla="*/ 404812 w 404812"/>
                    <a:gd name="connsiteY2" fmla="*/ 0 h 285750"/>
                    <a:gd name="connsiteX3" fmla="*/ 397669 w 404812"/>
                    <a:gd name="connsiteY3" fmla="*/ 104775 h 285750"/>
                    <a:gd name="connsiteX4" fmla="*/ 0 w 404812"/>
                    <a:gd name="connsiteY4" fmla="*/ 285750 h 285750"/>
                    <a:gd name="connsiteX0" fmla="*/ 0 w 404812"/>
                    <a:gd name="connsiteY0" fmla="*/ 305759 h 305759"/>
                    <a:gd name="connsiteX1" fmla="*/ 0 w 404812"/>
                    <a:gd name="connsiteY1" fmla="*/ 166688 h 305759"/>
                    <a:gd name="connsiteX2" fmla="*/ 404812 w 404812"/>
                    <a:gd name="connsiteY2" fmla="*/ 0 h 305759"/>
                    <a:gd name="connsiteX3" fmla="*/ 397669 w 404812"/>
                    <a:gd name="connsiteY3" fmla="*/ 104775 h 305759"/>
                    <a:gd name="connsiteX4" fmla="*/ 0 w 404812"/>
                    <a:gd name="connsiteY4" fmla="*/ 305759 h 305759"/>
                    <a:gd name="connsiteX0" fmla="*/ 0 w 404812"/>
                    <a:gd name="connsiteY0" fmla="*/ 305759 h 305759"/>
                    <a:gd name="connsiteX1" fmla="*/ 0 w 404812"/>
                    <a:gd name="connsiteY1" fmla="*/ 166688 h 305759"/>
                    <a:gd name="connsiteX2" fmla="*/ 404812 w 404812"/>
                    <a:gd name="connsiteY2" fmla="*/ 0 h 305759"/>
                    <a:gd name="connsiteX3" fmla="*/ 403005 w 404812"/>
                    <a:gd name="connsiteY3" fmla="*/ 108777 h 305759"/>
                    <a:gd name="connsiteX4" fmla="*/ 0 w 404812"/>
                    <a:gd name="connsiteY4" fmla="*/ 305759 h 305759"/>
                    <a:gd name="connsiteX0" fmla="*/ 0 w 408813"/>
                    <a:gd name="connsiteY0" fmla="*/ 311095 h 311095"/>
                    <a:gd name="connsiteX1" fmla="*/ 0 w 408813"/>
                    <a:gd name="connsiteY1" fmla="*/ 172024 h 311095"/>
                    <a:gd name="connsiteX2" fmla="*/ 408813 w 408813"/>
                    <a:gd name="connsiteY2" fmla="*/ 0 h 311095"/>
                    <a:gd name="connsiteX3" fmla="*/ 403005 w 408813"/>
                    <a:gd name="connsiteY3" fmla="*/ 114113 h 311095"/>
                    <a:gd name="connsiteX4" fmla="*/ 0 w 408813"/>
                    <a:gd name="connsiteY4" fmla="*/ 311095 h 311095"/>
                    <a:gd name="connsiteX0" fmla="*/ 0 w 408813"/>
                    <a:gd name="connsiteY0" fmla="*/ 308427 h 308427"/>
                    <a:gd name="connsiteX1" fmla="*/ 0 w 408813"/>
                    <a:gd name="connsiteY1" fmla="*/ 169356 h 308427"/>
                    <a:gd name="connsiteX2" fmla="*/ 408813 w 408813"/>
                    <a:gd name="connsiteY2" fmla="*/ 0 h 308427"/>
                    <a:gd name="connsiteX3" fmla="*/ 403005 w 408813"/>
                    <a:gd name="connsiteY3" fmla="*/ 111445 h 308427"/>
                    <a:gd name="connsiteX4" fmla="*/ 0 w 408813"/>
                    <a:gd name="connsiteY4" fmla="*/ 308427 h 308427"/>
                    <a:gd name="connsiteX0" fmla="*/ 0 w 403477"/>
                    <a:gd name="connsiteY0" fmla="*/ 307093 h 307093"/>
                    <a:gd name="connsiteX1" fmla="*/ 0 w 403477"/>
                    <a:gd name="connsiteY1" fmla="*/ 168022 h 307093"/>
                    <a:gd name="connsiteX2" fmla="*/ 403477 w 403477"/>
                    <a:gd name="connsiteY2" fmla="*/ 0 h 307093"/>
                    <a:gd name="connsiteX3" fmla="*/ 403005 w 403477"/>
                    <a:gd name="connsiteY3" fmla="*/ 110111 h 307093"/>
                    <a:gd name="connsiteX4" fmla="*/ 0 w 403477"/>
                    <a:gd name="connsiteY4" fmla="*/ 307093 h 307093"/>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12779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35900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5824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46235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27102 h 327102"/>
                    <a:gd name="connsiteX1" fmla="*/ 0 w 407479"/>
                    <a:gd name="connsiteY1" fmla="*/ 163576 h 327102"/>
                    <a:gd name="connsiteX2" fmla="*/ 407479 w 407479"/>
                    <a:gd name="connsiteY2" fmla="*/ 0 h 327102"/>
                    <a:gd name="connsiteX3" fmla="*/ 406562 w 407479"/>
                    <a:gd name="connsiteY3" fmla="*/ 158577 h 327102"/>
                    <a:gd name="connsiteX4" fmla="*/ 0 w 407479"/>
                    <a:gd name="connsiteY4" fmla="*/ 327102 h 32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479" h="327102">
                      <a:moveTo>
                        <a:pt x="0" y="327102"/>
                      </a:moveTo>
                      <a:lnTo>
                        <a:pt x="0" y="163576"/>
                      </a:lnTo>
                      <a:lnTo>
                        <a:pt x="407479" y="0"/>
                      </a:lnTo>
                      <a:cubicBezTo>
                        <a:pt x="406877" y="36259"/>
                        <a:pt x="407164" y="122318"/>
                        <a:pt x="406562" y="158577"/>
                      </a:cubicBezTo>
                      <a:lnTo>
                        <a:pt x="0" y="327102"/>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grpSp>
        <p:nvGrpSpPr>
          <p:cNvPr id="12" name="Group 11"/>
          <p:cNvGrpSpPr/>
          <p:nvPr/>
        </p:nvGrpSpPr>
        <p:grpSpPr>
          <a:xfrm>
            <a:off x="2406854" y="1048836"/>
            <a:ext cx="2146250" cy="3749068"/>
            <a:chOff x="3217924" y="1398158"/>
            <a:chExt cx="2862072" cy="4999467"/>
          </a:xfrm>
        </p:grpSpPr>
        <p:sp>
          <p:nvSpPr>
            <p:cNvPr id="24" name="Rectangle 23"/>
            <p:cNvSpPr/>
            <p:nvPr/>
          </p:nvSpPr>
          <p:spPr bwMode="auto">
            <a:xfrm>
              <a:off x="3217924" y="1398158"/>
              <a:ext cx="2862072" cy="18993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68570" numCol="1" spcCol="0" rtlCol="0" fromWordArt="0" anchor="b" anchorCtr="0" forceAA="0" compatLnSpc="1">
              <a:prstTxWarp prst="textNoShape">
                <a:avLst/>
              </a:prstTxWarp>
              <a:noAutofit/>
            </a:bodyPr>
            <a:lstStyle/>
            <a:p>
              <a:pPr defTabSz="699220" fontAlgn="base">
                <a:spcBef>
                  <a:spcPct val="0"/>
                </a:spcBef>
                <a:spcAft>
                  <a:spcPct val="0"/>
                </a:spcAft>
              </a:pPr>
              <a:r>
                <a:rPr lang="en-US" sz="2100" dirty="0">
                  <a:ln>
                    <a:solidFill>
                      <a:schemeClr val="bg1">
                        <a:alpha val="0"/>
                      </a:schemeClr>
                    </a:solidFill>
                  </a:ln>
                  <a:solidFill>
                    <a:schemeClr val="bg1"/>
                  </a:solidFill>
                  <a:latin typeface="+mj-lt"/>
                  <a:ea typeface="Segoe UI" pitchFamily="34" charset="0"/>
                  <a:cs typeface="Segoe UI" pitchFamily="34" charset="0"/>
                </a:rPr>
                <a:t>Dynamic Scalability </a:t>
              </a:r>
            </a:p>
          </p:txBody>
        </p:sp>
        <p:sp>
          <p:nvSpPr>
            <p:cNvPr id="28" name="Rectangle 27"/>
            <p:cNvSpPr/>
            <p:nvPr/>
          </p:nvSpPr>
          <p:spPr bwMode="auto">
            <a:xfrm>
              <a:off x="3217924" y="3363133"/>
              <a:ext cx="2862072" cy="30344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99220" fontAlgn="base">
                <a:spcBef>
                  <a:spcPts val="900"/>
                </a:spcBef>
                <a:spcAft>
                  <a:spcPct val="0"/>
                </a:spcAft>
              </a:pPr>
              <a:r>
                <a:rPr lang="en-IN" sz="1350" b="1" dirty="0">
                  <a:ln>
                    <a:solidFill>
                      <a:schemeClr val="bg1">
                        <a:alpha val="0"/>
                      </a:schemeClr>
                    </a:solidFill>
                  </a:ln>
                  <a:solidFill>
                    <a:schemeClr val="tx1"/>
                  </a:solidFill>
                  <a:ea typeface="Segoe UI" pitchFamily="34" charset="0"/>
                  <a:cs typeface="Segoe UI" pitchFamily="34" charset="0"/>
                </a:rPr>
                <a:t>Scale Out</a:t>
              </a:r>
            </a:p>
            <a:p>
              <a:pPr defTabSz="699220" fontAlgn="base">
                <a:spcBef>
                  <a:spcPts val="900"/>
                </a:spcBef>
                <a:spcAft>
                  <a:spcPct val="0"/>
                </a:spcAft>
              </a:pPr>
              <a:r>
                <a:rPr lang="en-IN" sz="1350" dirty="0">
                  <a:ln>
                    <a:solidFill>
                      <a:schemeClr val="bg1">
                        <a:alpha val="0"/>
                      </a:schemeClr>
                    </a:solidFill>
                  </a:ln>
                  <a:solidFill>
                    <a:schemeClr val="tx1"/>
                  </a:solidFill>
                  <a:ea typeface="Segoe UI" pitchFamily="34" charset="0"/>
                  <a:cs typeface="Segoe UI" pitchFamily="34" charset="0"/>
                </a:rPr>
                <a:t>Scale via Azure Management Portal</a:t>
              </a:r>
            </a:p>
          </p:txBody>
        </p:sp>
        <p:grpSp>
          <p:nvGrpSpPr>
            <p:cNvPr id="11" name="Group 10"/>
            <p:cNvGrpSpPr/>
            <p:nvPr/>
          </p:nvGrpSpPr>
          <p:grpSpPr>
            <a:xfrm>
              <a:off x="4955383" y="1589682"/>
              <a:ext cx="939686" cy="727038"/>
              <a:chOff x="4955383" y="1589682"/>
              <a:chExt cx="939686" cy="727038"/>
            </a:xfrm>
          </p:grpSpPr>
          <p:sp>
            <p:nvSpPr>
              <p:cNvPr id="72" name="Freeform 71"/>
              <p:cNvSpPr/>
              <p:nvPr/>
            </p:nvSpPr>
            <p:spPr bwMode="auto">
              <a:xfrm>
                <a:off x="5172977" y="1763114"/>
                <a:ext cx="712109" cy="464894"/>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34285" bIns="68570" numCol="1" spcCol="0" rtlCol="0" fromWordArt="0" anchor="b" anchorCtr="0" forceAA="0" compatLnSpc="1">
                <a:prstTxWarp prst="textNoShape">
                  <a:avLst/>
                </a:prstTxWarp>
                <a:noAutofit/>
              </a:bodyPr>
              <a:lstStyle/>
              <a:p>
                <a:pPr algn="ctr" defTabSz="685443" fontAlgn="base">
                  <a:spcBef>
                    <a:spcPct val="0"/>
                  </a:spcBef>
                  <a:spcAft>
                    <a:spcPct val="0"/>
                  </a:spcAft>
                </a:pPr>
                <a:endParaRPr lang="en-US" sz="1350" spc="-38" dirty="0" err="1">
                  <a:solidFill>
                    <a:schemeClr val="tx1"/>
                  </a:solidFill>
                  <a:latin typeface="Segoe UI" pitchFamily="34" charset="0"/>
                  <a:ea typeface="Segoe UI" pitchFamily="34" charset="0"/>
                  <a:cs typeface="Segoe UI" pitchFamily="34" charset="0"/>
                </a:endParaRPr>
              </a:p>
            </p:txBody>
          </p:sp>
          <p:grpSp>
            <p:nvGrpSpPr>
              <p:cNvPr id="74" name="Group 73"/>
              <p:cNvGrpSpPr/>
              <p:nvPr/>
            </p:nvGrpSpPr>
            <p:grpSpPr>
              <a:xfrm>
                <a:off x="5621691" y="2065039"/>
                <a:ext cx="273378" cy="251681"/>
                <a:chOff x="8064003" y="5042849"/>
                <a:chExt cx="307938" cy="283499"/>
              </a:xfrm>
              <a:solidFill>
                <a:schemeClr val="bg1"/>
              </a:solidFill>
            </p:grpSpPr>
            <p:sp>
              <p:nvSpPr>
                <p:cNvPr id="80" name="Round Same Side Corner Rectangle 24"/>
                <p:cNvSpPr/>
                <p:nvPr/>
              </p:nvSpPr>
              <p:spPr bwMode="auto">
                <a:xfrm>
                  <a:off x="8064003" y="5042849"/>
                  <a:ext cx="307938" cy="37987"/>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solidFill>
                  <a:schemeClr val="bg1"/>
                </a:solidFill>
                <a:ln w="3175">
                  <a:solidFill>
                    <a:schemeClr val="accent2"/>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67" tIns="34283" rIns="68567" bIns="34283" numCol="1" rtlCol="0" anchor="ctr" anchorCtr="0" compatLnSpc="1">
                  <a:prstTxWarp prst="textNoShape">
                    <a:avLst/>
                  </a:prstTxWarp>
                </a:bodyPr>
                <a:lstStyle/>
                <a:p>
                  <a:pPr algn="ctr" defTabSz="685443"/>
                  <a:endParaRPr lang="en-US" sz="3000" dirty="0">
                    <a:solidFill>
                      <a:schemeClr val="accent2"/>
                    </a:solidFill>
                    <a:latin typeface="Segoe UI Light" pitchFamily="34" charset="0"/>
                  </a:endParaRPr>
                </a:p>
              </p:txBody>
            </p:sp>
            <p:sp>
              <p:nvSpPr>
                <p:cNvPr id="81" name="Rounded Rectangle 80"/>
                <p:cNvSpPr/>
                <p:nvPr/>
              </p:nvSpPr>
              <p:spPr bwMode="auto">
                <a:xfrm>
                  <a:off x="8065194" y="5080550"/>
                  <a:ext cx="305556" cy="245798"/>
                </a:xfrm>
                <a:prstGeom prst="roundRect">
                  <a:avLst>
                    <a:gd name="adj" fmla="val 10854"/>
                  </a:avLst>
                </a:prstGeom>
                <a:solidFill>
                  <a:schemeClr val="bg1"/>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algn="ctr" defTabSz="699220" fontAlgn="base">
                    <a:spcBef>
                      <a:spcPct val="0"/>
                    </a:spcBef>
                    <a:spcAft>
                      <a:spcPct val="0"/>
                    </a:spcAft>
                  </a:pPr>
                  <a:endParaRPr lang="en-US" dirty="0" err="1">
                    <a:ln>
                      <a:solidFill>
                        <a:schemeClr val="bg1">
                          <a:alpha val="0"/>
                        </a:schemeClr>
                      </a:solidFill>
                    </a:ln>
                    <a:solidFill>
                      <a:schemeClr val="bg1"/>
                    </a:solidFill>
                    <a:ea typeface="Segoe UI" pitchFamily="34" charset="0"/>
                    <a:cs typeface="Segoe UI" pitchFamily="34" charset="0"/>
                  </a:endParaRPr>
                </a:p>
              </p:txBody>
            </p:sp>
          </p:grpSp>
          <p:grpSp>
            <p:nvGrpSpPr>
              <p:cNvPr id="75" name="Group 74"/>
              <p:cNvGrpSpPr/>
              <p:nvPr/>
            </p:nvGrpSpPr>
            <p:grpSpPr>
              <a:xfrm>
                <a:off x="5669160" y="2132162"/>
                <a:ext cx="178440" cy="145813"/>
                <a:chOff x="6687758" y="5407181"/>
                <a:chExt cx="200998" cy="164247"/>
              </a:xfrm>
            </p:grpSpPr>
            <p:grpSp>
              <p:nvGrpSpPr>
                <p:cNvPr id="76" name="Group 75"/>
                <p:cNvGrpSpPr/>
                <p:nvPr/>
              </p:nvGrpSpPr>
              <p:grpSpPr>
                <a:xfrm>
                  <a:off x="6687758" y="5407181"/>
                  <a:ext cx="200998" cy="164247"/>
                  <a:chOff x="6681975" y="5416705"/>
                  <a:chExt cx="200998" cy="164247"/>
                </a:xfrm>
              </p:grpSpPr>
              <p:sp>
                <p:nvSpPr>
                  <p:cNvPr id="78" name="Freeform 86"/>
                  <p:cNvSpPr>
                    <a:spLocks noEditPoints="1"/>
                  </p:cNvSpPr>
                  <p:nvPr/>
                </p:nvSpPr>
                <p:spPr bwMode="black">
                  <a:xfrm rot="16200000">
                    <a:off x="6747364" y="5445343"/>
                    <a:ext cx="135235" cy="13598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2"/>
                  </a:solidFill>
                  <a:ln>
                    <a:noFill/>
                  </a:ln>
                  <a:extLst/>
                </p:spPr>
                <p:txBody>
                  <a:bodyPr vert="horz" wrap="square" lIns="68570" tIns="34285" rIns="68570" bIns="34285" numCol="1" anchor="t" anchorCtr="0" compatLnSpc="1">
                    <a:prstTxWarp prst="textNoShape">
                      <a:avLst/>
                    </a:prstTxWarp>
                  </a:bodyPr>
                  <a:lstStyle/>
                  <a:p>
                    <a:endParaRPr lang="en-US" sz="1200"/>
                  </a:p>
                </p:txBody>
              </p:sp>
              <p:sp>
                <p:nvSpPr>
                  <p:cNvPr id="79" name="Freeform 88"/>
                  <p:cNvSpPr>
                    <a:spLocks noEditPoints="1"/>
                  </p:cNvSpPr>
                  <p:nvPr/>
                </p:nvSpPr>
                <p:spPr bwMode="black">
                  <a:xfrm rot="16200000">
                    <a:off x="6684611" y="5414069"/>
                    <a:ext cx="68597" cy="73870"/>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accent2"/>
                  </a:solidFill>
                  <a:ln>
                    <a:noFill/>
                  </a:ln>
                  <a:extLst/>
                </p:spPr>
                <p:txBody>
                  <a:bodyPr vert="horz" wrap="square" lIns="68570" tIns="34285" rIns="68570" bIns="34285" numCol="1" anchor="t" anchorCtr="0" compatLnSpc="1">
                    <a:prstTxWarp prst="textNoShape">
                      <a:avLst/>
                    </a:prstTxWarp>
                  </a:bodyPr>
                  <a:lstStyle/>
                  <a:p>
                    <a:endParaRPr lang="en-US" sz="1200"/>
                  </a:p>
                </p:txBody>
              </p:sp>
            </p:grpSp>
            <p:sp>
              <p:nvSpPr>
                <p:cNvPr id="77" name="Oval 87"/>
                <p:cNvSpPr>
                  <a:spLocks noChangeArrowheads="1"/>
                </p:cNvSpPr>
                <p:nvPr/>
              </p:nvSpPr>
              <p:spPr bwMode="black">
                <a:xfrm rot="16200000">
                  <a:off x="6808221" y="5491269"/>
                  <a:ext cx="25087" cy="25080"/>
                </a:xfrm>
                <a:prstGeom prst="ellipse">
                  <a:avLst/>
                </a:prstGeom>
                <a:solidFill>
                  <a:schemeClr val="accent2"/>
                </a:solidFill>
                <a:ln>
                  <a:noFill/>
                </a:ln>
                <a:extLst/>
              </p:spPr>
              <p:txBody>
                <a:bodyPr vert="horz" wrap="square" lIns="68570" tIns="34285" rIns="68570" bIns="34285" numCol="1" anchor="t" anchorCtr="0" compatLnSpc="1">
                  <a:prstTxWarp prst="textNoShape">
                    <a:avLst/>
                  </a:prstTxWarp>
                </a:bodyPr>
                <a:lstStyle/>
                <a:p>
                  <a:endParaRPr lang="en-US" sz="1200"/>
                </a:p>
              </p:txBody>
            </p:sp>
          </p:grpSp>
          <p:grpSp>
            <p:nvGrpSpPr>
              <p:cNvPr id="92" name="Group 91"/>
              <p:cNvGrpSpPr/>
              <p:nvPr/>
            </p:nvGrpSpPr>
            <p:grpSpPr>
              <a:xfrm>
                <a:off x="4955383" y="1589682"/>
                <a:ext cx="444344" cy="457200"/>
                <a:chOff x="4955383" y="1589682"/>
                <a:chExt cx="444344" cy="457200"/>
              </a:xfrm>
            </p:grpSpPr>
            <p:sp>
              <p:nvSpPr>
                <p:cNvPr id="93" name="Freeform 92"/>
                <p:cNvSpPr/>
                <p:nvPr/>
              </p:nvSpPr>
              <p:spPr>
                <a:xfrm>
                  <a:off x="5041748" y="1645158"/>
                  <a:ext cx="357979" cy="306580"/>
                </a:xfrm>
                <a:custGeom>
                  <a:avLst/>
                  <a:gdLst>
                    <a:gd name="connsiteX0" fmla="*/ 0 w 2484120"/>
                    <a:gd name="connsiteY0" fmla="*/ 1958340 h 1958340"/>
                    <a:gd name="connsiteX1" fmla="*/ 289560 w 2484120"/>
                    <a:gd name="connsiteY1" fmla="*/ 1363980 h 1958340"/>
                    <a:gd name="connsiteX2" fmla="*/ 601980 w 2484120"/>
                    <a:gd name="connsiteY2" fmla="*/ 1958340 h 1958340"/>
                    <a:gd name="connsiteX3" fmla="*/ 739140 w 2484120"/>
                    <a:gd name="connsiteY3" fmla="*/ 769620 h 1958340"/>
                    <a:gd name="connsiteX4" fmla="*/ 1196340 w 2484120"/>
                    <a:gd name="connsiteY4" fmla="*/ 1013460 h 1958340"/>
                    <a:gd name="connsiteX5" fmla="*/ 1379220 w 2484120"/>
                    <a:gd name="connsiteY5" fmla="*/ 403860 h 1958340"/>
                    <a:gd name="connsiteX6" fmla="*/ 1737360 w 2484120"/>
                    <a:gd name="connsiteY6" fmla="*/ 533400 h 1958340"/>
                    <a:gd name="connsiteX7" fmla="*/ 2065020 w 2484120"/>
                    <a:gd name="connsiteY7" fmla="*/ 0 h 1958340"/>
                    <a:gd name="connsiteX8" fmla="*/ 2484120 w 2484120"/>
                    <a:gd name="connsiteY8" fmla="*/ 403860 h 1958340"/>
                    <a:gd name="connsiteX0" fmla="*/ 0 w 2065020"/>
                    <a:gd name="connsiteY0" fmla="*/ 1958340 h 1958340"/>
                    <a:gd name="connsiteX1" fmla="*/ 289560 w 2065020"/>
                    <a:gd name="connsiteY1" fmla="*/ 1363980 h 1958340"/>
                    <a:gd name="connsiteX2" fmla="*/ 601980 w 2065020"/>
                    <a:gd name="connsiteY2" fmla="*/ 1958340 h 1958340"/>
                    <a:gd name="connsiteX3" fmla="*/ 739140 w 2065020"/>
                    <a:gd name="connsiteY3" fmla="*/ 769620 h 1958340"/>
                    <a:gd name="connsiteX4" fmla="*/ 1196340 w 2065020"/>
                    <a:gd name="connsiteY4" fmla="*/ 1013460 h 1958340"/>
                    <a:gd name="connsiteX5" fmla="*/ 1379220 w 2065020"/>
                    <a:gd name="connsiteY5" fmla="*/ 403860 h 1958340"/>
                    <a:gd name="connsiteX6" fmla="*/ 1737360 w 2065020"/>
                    <a:gd name="connsiteY6" fmla="*/ 533400 h 1958340"/>
                    <a:gd name="connsiteX7" fmla="*/ 2065020 w 2065020"/>
                    <a:gd name="connsiteY7" fmla="*/ 0 h 1958340"/>
                    <a:gd name="connsiteX0" fmla="*/ 0 w 2065020"/>
                    <a:gd name="connsiteY0" fmla="*/ 1988786 h 1988786"/>
                    <a:gd name="connsiteX1" fmla="*/ 289560 w 2065020"/>
                    <a:gd name="connsiteY1" fmla="*/ 1394426 h 1988786"/>
                    <a:gd name="connsiteX2" fmla="*/ 601980 w 2065020"/>
                    <a:gd name="connsiteY2" fmla="*/ 1988786 h 1988786"/>
                    <a:gd name="connsiteX3" fmla="*/ 739140 w 2065020"/>
                    <a:gd name="connsiteY3" fmla="*/ 800066 h 1988786"/>
                    <a:gd name="connsiteX4" fmla="*/ 1196340 w 2065020"/>
                    <a:gd name="connsiteY4" fmla="*/ 1043906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289560 w 2065020"/>
                    <a:gd name="connsiteY1" fmla="*/ 1394426 h 1988786"/>
                    <a:gd name="connsiteX2" fmla="*/ 601980 w 2065020"/>
                    <a:gd name="connsiteY2" fmla="*/ 1988786 h 1988786"/>
                    <a:gd name="connsiteX3" fmla="*/ 739140 w 2065020"/>
                    <a:gd name="connsiteY3" fmla="*/ 800066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289560 w 2065020"/>
                    <a:gd name="connsiteY1" fmla="*/ 1394426 h 1988786"/>
                    <a:gd name="connsiteX2" fmla="*/ 601980 w 2065020"/>
                    <a:gd name="connsiteY2" fmla="*/ 1988786 h 1988786"/>
                    <a:gd name="connsiteX3" fmla="*/ 731309 w 2065020"/>
                    <a:gd name="connsiteY3" fmla="*/ 7394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289560 w 2065020"/>
                    <a:gd name="connsiteY1" fmla="*/ 1394426 h 1988786"/>
                    <a:gd name="connsiteX2" fmla="*/ 601980 w 2065020"/>
                    <a:gd name="connsiteY2" fmla="*/ 1988786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422698 w 2065020"/>
                    <a:gd name="connsiteY1" fmla="*/ 1404526 h 1988786"/>
                    <a:gd name="connsiteX2" fmla="*/ 601980 w 2065020"/>
                    <a:gd name="connsiteY2" fmla="*/ 1988786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422698 w 2065020"/>
                    <a:gd name="connsiteY1" fmla="*/ 1404526 h 1988786"/>
                    <a:gd name="connsiteX2" fmla="*/ 601980 w 2065020"/>
                    <a:gd name="connsiteY2" fmla="*/ 1867584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422698 w 2065020"/>
                    <a:gd name="connsiteY1" fmla="*/ 1404526 h 1988786"/>
                    <a:gd name="connsiteX2" fmla="*/ 594149 w 2065020"/>
                    <a:gd name="connsiteY2" fmla="*/ 1766583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422698 w 2065020"/>
                    <a:gd name="connsiteY1" fmla="*/ 1404526 h 1988786"/>
                    <a:gd name="connsiteX2" fmla="*/ 601980 w 2065020"/>
                    <a:gd name="connsiteY2" fmla="*/ 1806983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414865 w 2065020"/>
                    <a:gd name="connsiteY1" fmla="*/ 1434827 h 1988786"/>
                    <a:gd name="connsiteX2" fmla="*/ 601980 w 2065020"/>
                    <a:gd name="connsiteY2" fmla="*/ 1806983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1737360"/>
                    <a:gd name="connsiteY0" fmla="*/ 1988786 h 1988786"/>
                    <a:gd name="connsiteX1" fmla="*/ 414865 w 1737360"/>
                    <a:gd name="connsiteY1" fmla="*/ 1434827 h 1988786"/>
                    <a:gd name="connsiteX2" fmla="*/ 601980 w 1737360"/>
                    <a:gd name="connsiteY2" fmla="*/ 1806983 h 1988786"/>
                    <a:gd name="connsiteX3" fmla="*/ 731309 w 1737360"/>
                    <a:gd name="connsiteY3" fmla="*/ 769764 h 1988786"/>
                    <a:gd name="connsiteX4" fmla="*/ 1157182 w 1737360"/>
                    <a:gd name="connsiteY4" fmla="*/ 771202 h 1988786"/>
                    <a:gd name="connsiteX5" fmla="*/ 1512358 w 1737360"/>
                    <a:gd name="connsiteY5" fmla="*/ 0 h 1988786"/>
                    <a:gd name="connsiteX6" fmla="*/ 1737360 w 1737360"/>
                    <a:gd name="connsiteY6" fmla="*/ 563846 h 1988786"/>
                    <a:gd name="connsiteX0" fmla="*/ 0 w 1753023"/>
                    <a:gd name="connsiteY0" fmla="*/ 1988786 h 1988786"/>
                    <a:gd name="connsiteX1" fmla="*/ 414865 w 1753023"/>
                    <a:gd name="connsiteY1" fmla="*/ 1434827 h 1988786"/>
                    <a:gd name="connsiteX2" fmla="*/ 601980 w 1753023"/>
                    <a:gd name="connsiteY2" fmla="*/ 1806983 h 1988786"/>
                    <a:gd name="connsiteX3" fmla="*/ 731309 w 1753023"/>
                    <a:gd name="connsiteY3" fmla="*/ 769764 h 1988786"/>
                    <a:gd name="connsiteX4" fmla="*/ 1157182 w 1753023"/>
                    <a:gd name="connsiteY4" fmla="*/ 771202 h 1988786"/>
                    <a:gd name="connsiteX5" fmla="*/ 1512358 w 1753023"/>
                    <a:gd name="connsiteY5" fmla="*/ 0 h 1988786"/>
                    <a:gd name="connsiteX6" fmla="*/ 1753023 w 1753023"/>
                    <a:gd name="connsiteY6" fmla="*/ 816350 h 1988786"/>
                    <a:gd name="connsiteX0" fmla="*/ 0 w 1753023"/>
                    <a:gd name="connsiteY0" fmla="*/ 1877685 h 1877685"/>
                    <a:gd name="connsiteX1" fmla="*/ 414865 w 1753023"/>
                    <a:gd name="connsiteY1" fmla="*/ 1323726 h 1877685"/>
                    <a:gd name="connsiteX2" fmla="*/ 601980 w 1753023"/>
                    <a:gd name="connsiteY2" fmla="*/ 1695882 h 1877685"/>
                    <a:gd name="connsiteX3" fmla="*/ 731309 w 1753023"/>
                    <a:gd name="connsiteY3" fmla="*/ 658663 h 1877685"/>
                    <a:gd name="connsiteX4" fmla="*/ 1157182 w 1753023"/>
                    <a:gd name="connsiteY4" fmla="*/ 660101 h 1877685"/>
                    <a:gd name="connsiteX5" fmla="*/ 1496695 w 1753023"/>
                    <a:gd name="connsiteY5" fmla="*/ 0 h 1877685"/>
                    <a:gd name="connsiteX6" fmla="*/ 1753023 w 1753023"/>
                    <a:gd name="connsiteY6" fmla="*/ 705249 h 1877685"/>
                    <a:gd name="connsiteX0" fmla="*/ 0 w 1753023"/>
                    <a:gd name="connsiteY0" fmla="*/ 1847386 h 1847386"/>
                    <a:gd name="connsiteX1" fmla="*/ 414865 w 1753023"/>
                    <a:gd name="connsiteY1" fmla="*/ 1293427 h 1847386"/>
                    <a:gd name="connsiteX2" fmla="*/ 601980 w 1753023"/>
                    <a:gd name="connsiteY2" fmla="*/ 1665583 h 1847386"/>
                    <a:gd name="connsiteX3" fmla="*/ 731309 w 1753023"/>
                    <a:gd name="connsiteY3" fmla="*/ 628364 h 1847386"/>
                    <a:gd name="connsiteX4" fmla="*/ 1157182 w 1753023"/>
                    <a:gd name="connsiteY4" fmla="*/ 629802 h 1847386"/>
                    <a:gd name="connsiteX5" fmla="*/ 1512358 w 1753023"/>
                    <a:gd name="connsiteY5" fmla="*/ 0 h 1847386"/>
                    <a:gd name="connsiteX6" fmla="*/ 1753023 w 1753023"/>
                    <a:gd name="connsiteY6" fmla="*/ 674950 h 1847386"/>
                    <a:gd name="connsiteX0" fmla="*/ 0 w 1666876"/>
                    <a:gd name="connsiteY0" fmla="*/ 1736283 h 1736283"/>
                    <a:gd name="connsiteX1" fmla="*/ 328718 w 1666876"/>
                    <a:gd name="connsiteY1" fmla="*/ 1293427 h 1736283"/>
                    <a:gd name="connsiteX2" fmla="*/ 515833 w 1666876"/>
                    <a:gd name="connsiteY2" fmla="*/ 1665583 h 1736283"/>
                    <a:gd name="connsiteX3" fmla="*/ 645162 w 1666876"/>
                    <a:gd name="connsiteY3" fmla="*/ 628364 h 1736283"/>
                    <a:gd name="connsiteX4" fmla="*/ 1071035 w 1666876"/>
                    <a:gd name="connsiteY4" fmla="*/ 629802 h 1736283"/>
                    <a:gd name="connsiteX5" fmla="*/ 1426211 w 1666876"/>
                    <a:gd name="connsiteY5" fmla="*/ 0 h 1736283"/>
                    <a:gd name="connsiteX6" fmla="*/ 1666876 w 1666876"/>
                    <a:gd name="connsiteY6" fmla="*/ 674950 h 1736283"/>
                    <a:gd name="connsiteX0" fmla="*/ 0 w 1635550"/>
                    <a:gd name="connsiteY0" fmla="*/ 1700932 h 1700932"/>
                    <a:gd name="connsiteX1" fmla="*/ 297392 w 1635550"/>
                    <a:gd name="connsiteY1" fmla="*/ 1293427 h 1700932"/>
                    <a:gd name="connsiteX2" fmla="*/ 484507 w 1635550"/>
                    <a:gd name="connsiteY2" fmla="*/ 1665583 h 1700932"/>
                    <a:gd name="connsiteX3" fmla="*/ 613836 w 1635550"/>
                    <a:gd name="connsiteY3" fmla="*/ 628364 h 1700932"/>
                    <a:gd name="connsiteX4" fmla="*/ 1039709 w 1635550"/>
                    <a:gd name="connsiteY4" fmla="*/ 629802 h 1700932"/>
                    <a:gd name="connsiteX5" fmla="*/ 1394885 w 1635550"/>
                    <a:gd name="connsiteY5" fmla="*/ 0 h 1700932"/>
                    <a:gd name="connsiteX6" fmla="*/ 1635550 w 1635550"/>
                    <a:gd name="connsiteY6" fmla="*/ 674950 h 1700932"/>
                    <a:gd name="connsiteX0" fmla="*/ 0 w 1635550"/>
                    <a:gd name="connsiteY0" fmla="*/ 1700932 h 1700932"/>
                    <a:gd name="connsiteX1" fmla="*/ 313056 w 1635550"/>
                    <a:gd name="connsiteY1" fmla="*/ 1308576 h 1700932"/>
                    <a:gd name="connsiteX2" fmla="*/ 484507 w 1635550"/>
                    <a:gd name="connsiteY2" fmla="*/ 1665583 h 1700932"/>
                    <a:gd name="connsiteX3" fmla="*/ 613836 w 1635550"/>
                    <a:gd name="connsiteY3" fmla="*/ 628364 h 1700932"/>
                    <a:gd name="connsiteX4" fmla="*/ 1039709 w 1635550"/>
                    <a:gd name="connsiteY4" fmla="*/ 629802 h 1700932"/>
                    <a:gd name="connsiteX5" fmla="*/ 1394885 w 1635550"/>
                    <a:gd name="connsiteY5" fmla="*/ 0 h 1700932"/>
                    <a:gd name="connsiteX6" fmla="*/ 1635550 w 1635550"/>
                    <a:gd name="connsiteY6" fmla="*/ 674950 h 170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550" h="1700932">
                      <a:moveTo>
                        <a:pt x="0" y="1700932"/>
                      </a:moveTo>
                      <a:lnTo>
                        <a:pt x="313056" y="1308576"/>
                      </a:lnTo>
                      <a:lnTo>
                        <a:pt x="484507" y="1665583"/>
                      </a:lnTo>
                      <a:lnTo>
                        <a:pt x="613836" y="628364"/>
                      </a:lnTo>
                      <a:lnTo>
                        <a:pt x="1039709" y="629802"/>
                      </a:lnTo>
                      <a:lnTo>
                        <a:pt x="1394885" y="0"/>
                      </a:lnTo>
                      <a:lnTo>
                        <a:pt x="1635550" y="674950"/>
                      </a:lnTo>
                    </a:path>
                  </a:pathLst>
                </a:custGeom>
                <a:noFill/>
                <a:ln w="38100" cap="sq">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prstClr val="black"/>
                    </a:solidFill>
                  </a:endParaRPr>
                </a:p>
              </p:txBody>
            </p:sp>
            <p:sp>
              <p:nvSpPr>
                <p:cNvPr id="94" name="Rectangle 6"/>
                <p:cNvSpPr/>
                <p:nvPr/>
              </p:nvSpPr>
              <p:spPr bwMode="auto">
                <a:xfrm>
                  <a:off x="4955383" y="1589682"/>
                  <a:ext cx="378568" cy="457200"/>
                </a:xfrm>
                <a:custGeom>
                  <a:avLst/>
                  <a:gdLst/>
                  <a:ahLst/>
                  <a:cxnLst/>
                  <a:rect l="l" t="t" r="r" b="b"/>
                  <a:pathLst>
                    <a:path w="378568" h="457200">
                      <a:moveTo>
                        <a:pt x="0" y="0"/>
                      </a:moveTo>
                      <a:lnTo>
                        <a:pt x="37468" y="0"/>
                      </a:lnTo>
                      <a:lnTo>
                        <a:pt x="37468" y="420624"/>
                      </a:lnTo>
                      <a:lnTo>
                        <a:pt x="378568" y="420624"/>
                      </a:lnTo>
                      <a:lnTo>
                        <a:pt x="378568" y="457200"/>
                      </a:lnTo>
                      <a:lnTo>
                        <a:pt x="37468" y="457200"/>
                      </a:lnTo>
                      <a:lnTo>
                        <a:pt x="12808" y="457200"/>
                      </a:lnTo>
                      <a:lnTo>
                        <a:pt x="0" y="457200"/>
                      </a:lnTo>
                      <a:close/>
                    </a:path>
                  </a:pathLst>
                </a:custGeom>
                <a:solidFill>
                  <a:schemeClr val="bg1"/>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algn="ctr" defTabSz="699220" fontAlgn="base">
                    <a:spcBef>
                      <a:spcPct val="0"/>
                    </a:spcBef>
                    <a:spcAft>
                      <a:spcPct val="0"/>
                    </a:spcAft>
                  </a:pPr>
                  <a:endParaRPr lang="en-US" dirty="0" err="1">
                    <a:ln>
                      <a:solidFill>
                        <a:schemeClr val="bg1">
                          <a:alpha val="0"/>
                        </a:schemeClr>
                      </a:solidFill>
                    </a:ln>
                    <a:solidFill>
                      <a:schemeClr val="bg1"/>
                    </a:solidFill>
                    <a:ea typeface="Segoe UI" pitchFamily="34" charset="0"/>
                    <a:cs typeface="Segoe UI" pitchFamily="34" charset="0"/>
                  </a:endParaRPr>
                </a:p>
              </p:txBody>
            </p:sp>
          </p:grpSp>
        </p:grpSp>
      </p:grpSp>
      <p:grpSp>
        <p:nvGrpSpPr>
          <p:cNvPr id="2" name="Group 1"/>
          <p:cNvGrpSpPr/>
          <p:nvPr/>
        </p:nvGrpSpPr>
        <p:grpSpPr>
          <a:xfrm>
            <a:off x="4607931" y="1051538"/>
            <a:ext cx="2154677" cy="3746366"/>
            <a:chOff x="6143907" y="1402051"/>
            <a:chExt cx="2872903" cy="4995154"/>
          </a:xfrm>
        </p:grpSpPr>
        <p:sp>
          <p:nvSpPr>
            <p:cNvPr id="4" name="Rectangle 3"/>
            <p:cNvSpPr/>
            <p:nvPr/>
          </p:nvSpPr>
          <p:spPr bwMode="auto">
            <a:xfrm>
              <a:off x="6143907" y="1402051"/>
              <a:ext cx="2861666" cy="18991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68570" numCol="1" spcCol="0" rtlCol="0" fromWordArt="0" anchor="b" anchorCtr="0" forceAA="0" compatLnSpc="1">
              <a:prstTxWarp prst="textNoShape">
                <a:avLst/>
              </a:prstTxWarp>
              <a:noAutofit/>
            </a:bodyPr>
            <a:lstStyle/>
            <a:p>
              <a:pPr defTabSz="699220" fontAlgn="base">
                <a:spcBef>
                  <a:spcPct val="0"/>
                </a:spcBef>
                <a:spcAft>
                  <a:spcPct val="0"/>
                </a:spcAft>
              </a:pPr>
              <a:r>
                <a:rPr lang="en-IN" sz="2100" dirty="0">
                  <a:ln>
                    <a:solidFill>
                      <a:schemeClr val="bg1">
                        <a:alpha val="0"/>
                      </a:schemeClr>
                    </a:solidFill>
                  </a:ln>
                  <a:solidFill>
                    <a:schemeClr val="bg1"/>
                  </a:solidFill>
                  <a:latin typeface="+mj-lt"/>
                  <a:ea typeface="Segoe UI" pitchFamily="34" charset="0"/>
                  <a:cs typeface="Segoe UI" pitchFamily="34" charset="0"/>
                </a:rPr>
                <a:t>Fast &amp; Flexible Platform</a:t>
              </a:r>
            </a:p>
          </p:txBody>
        </p:sp>
        <p:sp>
          <p:nvSpPr>
            <p:cNvPr id="27" name="Rectangle 26"/>
            <p:cNvSpPr/>
            <p:nvPr/>
          </p:nvSpPr>
          <p:spPr bwMode="auto">
            <a:xfrm>
              <a:off x="6155144" y="3363143"/>
              <a:ext cx="2861666" cy="3034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99220" fontAlgn="base">
                <a:spcBef>
                  <a:spcPts val="900"/>
                </a:spcBef>
                <a:spcAft>
                  <a:spcPct val="0"/>
                </a:spcAft>
              </a:pPr>
              <a:r>
                <a:rPr lang="en-IN" sz="1350" dirty="0">
                  <a:ln>
                    <a:solidFill>
                      <a:schemeClr val="bg1">
                        <a:alpha val="0"/>
                      </a:schemeClr>
                    </a:solidFill>
                  </a:ln>
                  <a:solidFill>
                    <a:schemeClr val="tx1"/>
                  </a:solidFill>
                  <a:ea typeface="Segoe UI" pitchFamily="34" charset="0"/>
                  <a:cs typeface="Segoe UI" pitchFamily="34" charset="0"/>
                </a:rPr>
                <a:t>Rapid Application Development</a:t>
              </a:r>
            </a:p>
            <a:p>
              <a:pPr defTabSz="699220" fontAlgn="base">
                <a:spcBef>
                  <a:spcPts val="900"/>
                </a:spcBef>
                <a:spcAft>
                  <a:spcPct val="0"/>
                </a:spcAft>
              </a:pPr>
              <a:r>
                <a:rPr lang="en-IN" sz="1350" b="1" dirty="0">
                  <a:ln>
                    <a:solidFill>
                      <a:schemeClr val="bg1">
                        <a:alpha val="0"/>
                      </a:schemeClr>
                    </a:solidFill>
                  </a:ln>
                  <a:solidFill>
                    <a:schemeClr val="tx2"/>
                  </a:solidFill>
                  <a:ea typeface="Segoe UI" pitchFamily="34" charset="0"/>
                  <a:cs typeface="Segoe UI" pitchFamily="34" charset="0"/>
                </a:rPr>
                <a:t>Easy Database Portability</a:t>
              </a:r>
            </a:p>
            <a:p>
              <a:pPr defTabSz="699220" fontAlgn="base">
                <a:spcBef>
                  <a:spcPts val="900"/>
                </a:spcBef>
                <a:spcAft>
                  <a:spcPct val="0"/>
                </a:spcAft>
              </a:pPr>
              <a:r>
                <a:rPr lang="en-IN" sz="1350" dirty="0">
                  <a:ln>
                    <a:solidFill>
                      <a:schemeClr val="bg1">
                        <a:alpha val="0"/>
                      </a:schemeClr>
                    </a:solidFill>
                  </a:ln>
                  <a:solidFill>
                    <a:schemeClr val="tx1"/>
                  </a:solidFill>
                  <a:ea typeface="Segoe UI" pitchFamily="34" charset="0"/>
                  <a:cs typeface="Segoe UI" pitchFamily="34" charset="0"/>
                </a:rPr>
                <a:t>Familiar Development Tools</a:t>
              </a:r>
            </a:p>
            <a:p>
              <a:pPr defTabSz="699220" fontAlgn="base">
                <a:spcBef>
                  <a:spcPts val="900"/>
                </a:spcBef>
                <a:spcAft>
                  <a:spcPct val="0"/>
                </a:spcAft>
              </a:pPr>
              <a:r>
                <a:rPr lang="en-IN" sz="1350" dirty="0">
                  <a:ln>
                    <a:solidFill>
                      <a:schemeClr val="bg1">
                        <a:alpha val="0"/>
                      </a:schemeClr>
                    </a:solidFill>
                  </a:ln>
                  <a:solidFill>
                    <a:schemeClr val="tx1"/>
                  </a:solidFill>
                  <a:ea typeface="Segoe UI" pitchFamily="34" charset="0"/>
                  <a:cs typeface="Segoe UI" pitchFamily="34" charset="0"/>
                </a:rPr>
                <a:t>Choice of Platform</a:t>
              </a:r>
            </a:p>
          </p:txBody>
        </p:sp>
        <p:grpSp>
          <p:nvGrpSpPr>
            <p:cNvPr id="54" name="Group 53"/>
            <p:cNvGrpSpPr/>
            <p:nvPr/>
          </p:nvGrpSpPr>
          <p:grpSpPr>
            <a:xfrm>
              <a:off x="8184021" y="1582558"/>
              <a:ext cx="649876" cy="590599"/>
              <a:chOff x="6795243" y="1533104"/>
              <a:chExt cx="1199134" cy="1089759"/>
            </a:xfrm>
            <a:solidFill>
              <a:schemeClr val="bg1"/>
            </a:solidFill>
          </p:grpSpPr>
          <p:grpSp>
            <p:nvGrpSpPr>
              <p:cNvPr id="55" name="Group 54"/>
              <p:cNvGrpSpPr/>
              <p:nvPr/>
            </p:nvGrpSpPr>
            <p:grpSpPr>
              <a:xfrm>
                <a:off x="6795243" y="1533104"/>
                <a:ext cx="1199134" cy="1089759"/>
                <a:chOff x="6759019" y="2673261"/>
                <a:chExt cx="2978870" cy="2707164"/>
              </a:xfrm>
              <a:grpFill/>
            </p:grpSpPr>
            <p:sp>
              <p:nvSpPr>
                <p:cNvPr id="59" name="Round Same Side Corner Rectangle 24"/>
                <p:cNvSpPr/>
                <p:nvPr/>
              </p:nvSpPr>
              <p:spPr bwMode="auto">
                <a:xfrm>
                  <a:off x="6759019" y="2673261"/>
                  <a:ext cx="2978870" cy="367475"/>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67" tIns="34283" rIns="68567" bIns="34283" numCol="1" rtlCol="0" anchor="ctr" anchorCtr="0" compatLnSpc="1">
                  <a:prstTxWarp prst="textNoShape">
                    <a:avLst/>
                  </a:prstTxWarp>
                </a:bodyPr>
                <a:lstStyle/>
                <a:p>
                  <a:pPr algn="ctr" defTabSz="685443"/>
                  <a:endParaRPr lang="en-US" sz="3000" dirty="0">
                    <a:solidFill>
                      <a:schemeClr val="accent2"/>
                    </a:solidFill>
                    <a:latin typeface="Segoe UI Light" pitchFamily="34" charset="0"/>
                  </a:endParaRPr>
                </a:p>
              </p:txBody>
            </p:sp>
            <p:sp>
              <p:nvSpPr>
                <p:cNvPr id="60" name="Rounded Rectangle 8"/>
                <p:cNvSpPr/>
                <p:nvPr/>
              </p:nvSpPr>
              <p:spPr bwMode="auto">
                <a:xfrm>
                  <a:off x="6759019" y="2995443"/>
                  <a:ext cx="2978870" cy="2384982"/>
                </a:xfrm>
                <a:custGeom>
                  <a:avLst/>
                  <a:gdLst/>
                  <a:ahLst/>
                  <a:cxnLst/>
                  <a:rect l="l" t="t" r="r" b="b"/>
                  <a:pathLst>
                    <a:path w="2978870" h="2384982">
                      <a:moveTo>
                        <a:pt x="351958" y="124689"/>
                      </a:moveTo>
                      <a:cubicBezTo>
                        <a:pt x="243589" y="124689"/>
                        <a:pt x="155739" y="212539"/>
                        <a:pt x="155739" y="320908"/>
                      </a:cubicBezTo>
                      <a:lnTo>
                        <a:pt x="155739" y="2064074"/>
                      </a:lnTo>
                      <a:cubicBezTo>
                        <a:pt x="155739" y="2172443"/>
                        <a:pt x="243589" y="2260293"/>
                        <a:pt x="351958" y="2260293"/>
                      </a:cubicBezTo>
                      <a:lnTo>
                        <a:pt x="2626912" y="2260293"/>
                      </a:lnTo>
                      <a:cubicBezTo>
                        <a:pt x="2735281" y="2260293"/>
                        <a:pt x="2823131" y="2172443"/>
                        <a:pt x="2823131" y="2064074"/>
                      </a:cubicBezTo>
                      <a:lnTo>
                        <a:pt x="2823131" y="320908"/>
                      </a:lnTo>
                      <a:cubicBezTo>
                        <a:pt x="2823131" y="212539"/>
                        <a:pt x="2735281" y="124689"/>
                        <a:pt x="2626912" y="124689"/>
                      </a:cubicBezTo>
                      <a:close/>
                      <a:moveTo>
                        <a:pt x="261680" y="0"/>
                      </a:moveTo>
                      <a:lnTo>
                        <a:pt x="2717190" y="0"/>
                      </a:lnTo>
                      <a:cubicBezTo>
                        <a:pt x="2861712" y="0"/>
                        <a:pt x="2978870" y="117158"/>
                        <a:pt x="2978870" y="261680"/>
                      </a:cubicBezTo>
                      <a:lnTo>
                        <a:pt x="2978870" y="2123302"/>
                      </a:lnTo>
                      <a:cubicBezTo>
                        <a:pt x="2978870" y="2267824"/>
                        <a:pt x="2861712" y="2384982"/>
                        <a:pt x="2717190" y="2384982"/>
                      </a:cubicBezTo>
                      <a:lnTo>
                        <a:pt x="261680" y="2384982"/>
                      </a:lnTo>
                      <a:cubicBezTo>
                        <a:pt x="117158" y="2384982"/>
                        <a:pt x="0" y="2267824"/>
                        <a:pt x="0" y="2123302"/>
                      </a:cubicBezTo>
                      <a:lnTo>
                        <a:pt x="0" y="261680"/>
                      </a:lnTo>
                      <a:cubicBezTo>
                        <a:pt x="0" y="117158"/>
                        <a:pt x="117158" y="0"/>
                        <a:pt x="261680" y="0"/>
                      </a:cubicBezTo>
                      <a:close/>
                    </a:path>
                  </a:pathLst>
                </a:cu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67" tIns="34283" rIns="68567" bIns="34283" numCol="1" rtlCol="0" anchor="ctr" anchorCtr="0" compatLnSpc="1">
                  <a:prstTxWarp prst="textNoShape">
                    <a:avLst/>
                  </a:prstTxWarp>
                </a:bodyPr>
                <a:lstStyle/>
                <a:p>
                  <a:pPr algn="ctr" defTabSz="685443"/>
                  <a:endParaRPr lang="en-US" sz="3000" dirty="0">
                    <a:solidFill>
                      <a:schemeClr val="accent2"/>
                    </a:solidFill>
                    <a:latin typeface="Segoe UI Light" pitchFamily="34" charset="0"/>
                  </a:endParaRPr>
                </a:p>
              </p:txBody>
            </p:sp>
          </p:grpSp>
          <p:sp>
            <p:nvSpPr>
              <p:cNvPr id="56" name="Freeform 86"/>
              <p:cNvSpPr>
                <a:spLocks noEditPoints="1"/>
              </p:cNvSpPr>
              <p:nvPr/>
            </p:nvSpPr>
            <p:spPr bwMode="black">
              <a:xfrm rot="16200000">
                <a:off x="7282225" y="19753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endParaRPr lang="en-US" sz="1200" dirty="0"/>
              </a:p>
            </p:txBody>
          </p:sp>
          <p:sp>
            <p:nvSpPr>
              <p:cNvPr id="57" name="Oval 87"/>
              <p:cNvSpPr>
                <a:spLocks noChangeArrowheads="1"/>
              </p:cNvSpPr>
              <p:nvPr/>
            </p:nvSpPr>
            <p:spPr bwMode="black">
              <a:xfrm rot="16200000">
                <a:off x="7505842" y="2191306"/>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endParaRPr lang="en-US" sz="1200" dirty="0"/>
              </a:p>
            </p:txBody>
          </p:sp>
          <p:sp>
            <p:nvSpPr>
              <p:cNvPr id="58" name="Freeform 88"/>
              <p:cNvSpPr>
                <a:spLocks noEditPoints="1"/>
              </p:cNvSpPr>
              <p:nvPr/>
            </p:nvSpPr>
            <p:spPr bwMode="black">
              <a:xfrm rot="16200000">
                <a:off x="7037860" y="1853593"/>
                <a:ext cx="267123" cy="2876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endParaRPr lang="en-US" sz="1200" dirty="0"/>
              </a:p>
            </p:txBody>
          </p:sp>
        </p:grpSp>
      </p:grpSp>
    </p:spTree>
    <p:extLst>
      <p:ext uri="{BB962C8B-B14F-4D97-AF65-F5344CB8AC3E}">
        <p14:creationId xmlns:p14="http://schemas.microsoft.com/office/powerpoint/2010/main" val="2436735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anim calcmode="lin" valueType="num">
                                      <p:cBhvr>
                                        <p:cTn id="20" dur="500" fill="hold"/>
                                        <p:tgtEl>
                                          <p:spTgt spid="2"/>
                                        </p:tgtEl>
                                        <p:attrNameLst>
                                          <p:attrName>ppt_x</p:attrName>
                                        </p:attrNameLst>
                                      </p:cBhvr>
                                      <p:tavLst>
                                        <p:tav tm="0">
                                          <p:val>
                                            <p:strVal val="#ppt_x"/>
                                          </p:val>
                                        </p:tav>
                                        <p:tav tm="100000">
                                          <p:val>
                                            <p:strVal val="#ppt_x"/>
                                          </p:val>
                                        </p:tav>
                                      </p:tavLst>
                                    </p:anim>
                                    <p:anim calcmode="lin" valueType="num">
                                      <p:cBhvr>
                                        <p:cTn id="21" dur="500" fill="hold"/>
                                        <p:tgtEl>
                                          <p:spTgt spid="2"/>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IMING" val="|0|.5|.5|.5"/>
</p:tagLst>
</file>

<file path=ppt/tags/tag11.xml><?xml version="1.0" encoding="utf-8"?>
<p:tagLst xmlns:a="http://schemas.openxmlformats.org/drawingml/2006/main" xmlns:r="http://schemas.openxmlformats.org/officeDocument/2006/relationships" xmlns:p="http://schemas.openxmlformats.org/presentationml/2006/main">
  <p:tag name="TIMING" val="|0|.5|.5|.5"/>
</p:tagLst>
</file>

<file path=ppt/tags/tag12.xml><?xml version="1.0" encoding="utf-8"?>
<p:tagLst xmlns:a="http://schemas.openxmlformats.org/drawingml/2006/main" xmlns:r="http://schemas.openxmlformats.org/officeDocument/2006/relationships" xmlns:p="http://schemas.openxmlformats.org/presentationml/2006/main">
  <p:tag name="TIMING" val="|0|.5|.5|.5"/>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3FBnKu.g0WGMKHIbw.3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alICTDj0ka3EY5dJtBK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c4Fhapi.ckeZwwtYLMB6r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t3kmDd8fUifjndBtdF.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hRvrgtOIEKEHlzmHzW2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uSvaLDtmUU66_P77TKzFA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sOdNaxiMCEuyy_PCiGzgk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sOdNaxiMCEuyy_PCiGzgk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sOdNaxiMCEuyy_PCiGzgk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Internal Group_Blue_16x9_2012-08-18">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1" ma:contentTypeDescription="Create a new document." ma:contentTypeScope="" ma:versionID="690d8cae54629b44507218643ffac2ae">
  <xsd:schema xmlns:xsd="http://www.w3.org/2001/XMLSchema" xmlns:xs="http://www.w3.org/2001/XMLSchema" xmlns:p="http://schemas.microsoft.com/office/2006/metadata/properties" xmlns:ns3="e3d0970a-7e18-4fe5-9b60-2ba79416d134" targetNamespace="http://schemas.microsoft.com/office/2006/metadata/properties" ma:root="true" ma:fieldsID="b9db1795a0e14a103f61a146c412fa7a" ns3:_="">
    <xsd:import namespace="e3d0970a-7e18-4fe5-9b60-2ba79416d134"/>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d0970a-7e18-4fe5-9b60-2ba79416d1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B14FD5-54A2-4427-AEA5-77EA2C9C8140}">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e3d0970a-7e18-4fe5-9b60-2ba79416d134"/>
    <ds:schemaRef ds:uri="http://www.w3.org/XML/1998/namespace"/>
  </ds:schemaRefs>
</ds:datastoreItem>
</file>

<file path=customXml/itemProps2.xml><?xml version="1.0" encoding="utf-8"?>
<ds:datastoreItem xmlns:ds="http://schemas.openxmlformats.org/officeDocument/2006/customXml" ds:itemID="{E670B291-BDAF-4684-90E6-E4191BB66117}">
  <ds:schemaRefs>
    <ds:schemaRef ds:uri="http://schemas.microsoft.com/sharepoint/v3/contenttype/forms"/>
  </ds:schemaRefs>
</ds:datastoreItem>
</file>

<file path=customXml/itemProps3.xml><?xml version="1.0" encoding="utf-8"?>
<ds:datastoreItem xmlns:ds="http://schemas.openxmlformats.org/officeDocument/2006/customXml" ds:itemID="{FBE5359A-6DD8-42BE-AFB9-C2AAC3BA56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d0970a-7e18-4fe5-9b60-2ba79416d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252</TotalTime>
  <Words>3279</Words>
  <Application>Microsoft Office PowerPoint</Application>
  <PresentationFormat>On-screen Show (16:9)</PresentationFormat>
  <Paragraphs>464</Paragraphs>
  <Slides>32</Slides>
  <Notes>13</Notes>
  <HiddenSlides>1</HiddenSlides>
  <MMClips>0</MMClips>
  <ScaleCrop>false</ScaleCrop>
  <HeadingPairs>
    <vt:vector size="8" baseType="variant">
      <vt:variant>
        <vt:lpstr>Fonts Used</vt:lpstr>
      </vt:variant>
      <vt:variant>
        <vt:i4>8</vt:i4>
      </vt:variant>
      <vt:variant>
        <vt:lpstr>Theme</vt:lpstr>
      </vt:variant>
      <vt:variant>
        <vt:i4>9</vt:i4>
      </vt:variant>
      <vt:variant>
        <vt:lpstr>Embedded OLE Servers</vt:lpstr>
      </vt:variant>
      <vt:variant>
        <vt:i4>1</vt:i4>
      </vt:variant>
      <vt:variant>
        <vt:lpstr>Slide Titles</vt:lpstr>
      </vt:variant>
      <vt:variant>
        <vt:i4>32</vt:i4>
      </vt:variant>
    </vt:vector>
  </HeadingPairs>
  <TitlesOfParts>
    <vt:vector size="50" baseType="lpstr">
      <vt:lpstr>Arial</vt:lpstr>
      <vt:lpstr>Calibri</vt:lpstr>
      <vt:lpstr>Consolas</vt:lpstr>
      <vt:lpstr>Segoe</vt:lpstr>
      <vt:lpstr>Segoe UI</vt:lpstr>
      <vt:lpstr>Segoe UI Light</vt:lpstr>
      <vt:lpstr>Segoe UI Semibold</vt:lpstr>
      <vt:lpstr>Wingdings</vt:lpstr>
      <vt:lpstr>Office Theme</vt:lpstr>
      <vt:lpstr>Custom Design</vt:lpstr>
      <vt:lpstr>1_Custom Design</vt:lpstr>
      <vt:lpstr>2_Custom Design</vt:lpstr>
      <vt:lpstr>3_Custom Design</vt:lpstr>
      <vt:lpstr>Microsoft_Internal_Group_template_16-9_WHITE_Blue_accents</vt:lpstr>
      <vt:lpstr>1_Microsoft_Internal_Group_template_16-9_WHITE_Blue_accents</vt:lpstr>
      <vt:lpstr>Internal Group_Blue_16x9_2012-08-18</vt:lpstr>
      <vt:lpstr>Windows_Azure_DevCamp_16x9_Template - FINAL2</vt:lpstr>
      <vt:lpstr>think-cell Slide</vt:lpstr>
      <vt:lpstr>PowerPoint Presentation</vt:lpstr>
      <vt:lpstr>Expense reporting backlog</vt:lpstr>
      <vt:lpstr>Agenda</vt:lpstr>
      <vt:lpstr>PowerPoint Presentation</vt:lpstr>
      <vt:lpstr>PowerPoint Presentation</vt:lpstr>
      <vt:lpstr>Windows Azure SQL</vt:lpstr>
      <vt:lpstr>Windows Azure data management options</vt:lpstr>
      <vt:lpstr>Options for relational data services in the cloud</vt:lpstr>
      <vt:lpstr>Windows Azure SQL Database</vt:lpstr>
      <vt:lpstr>Move on-prem SQL to Azure SQL</vt:lpstr>
      <vt:lpstr>Windows Azure Web Sites</vt:lpstr>
      <vt:lpstr>Windows Azure Web Sites</vt:lpstr>
      <vt:lpstr>Evolving from machine-centric to distributed</vt:lpstr>
      <vt:lpstr>Publishing in Windows Azure Web Sites</vt:lpstr>
      <vt:lpstr>Development tools and protocols support</vt:lpstr>
      <vt:lpstr>Move on-prem WCF to Azure Web Site</vt:lpstr>
      <vt:lpstr>PowerPoint Presentation</vt:lpstr>
      <vt:lpstr>Windows Azure  Active Directory</vt:lpstr>
      <vt:lpstr>Windows Azure Active Directory</vt:lpstr>
      <vt:lpstr>Protocols to connect with WAAD</vt:lpstr>
      <vt:lpstr>Windows Azure Authentication Library</vt:lpstr>
      <vt:lpstr>Secure WCF service with WAAD</vt:lpstr>
      <vt:lpstr>Secure WCF service with WAAD</vt:lpstr>
      <vt:lpstr>Windows Azure  Service Bus</vt:lpstr>
      <vt:lpstr>Hybrid application needs</vt:lpstr>
      <vt:lpstr>Windows Azure Service Bus</vt:lpstr>
      <vt:lpstr>Windows Azure Service Bus</vt:lpstr>
      <vt:lpstr>Service Bus Relay</vt:lpstr>
      <vt:lpstr>Summary</vt:lpstr>
      <vt:lpstr>Resources</vt:lpstr>
      <vt:lpstr>Resources</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Vu</dc:creator>
  <cp:lastModifiedBy>Brian Prince (DPE)</cp:lastModifiedBy>
  <cp:revision>23</cp:revision>
  <dcterms:created xsi:type="dcterms:W3CDTF">2013-04-16T20:54:55Z</dcterms:created>
  <dcterms:modified xsi:type="dcterms:W3CDTF">2014-02-10T04:18:28Z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TaxKeyword">
    <vt:lpwstr/>
  </property>
  <property fmtid="{D5CDD505-2E9C-101B-9397-08002B2CF9AE}" pid="4" name="TaxKeywordTaxHTField">
    <vt:lpwstr/>
  </property>
  <property fmtid="{D5CDD505-2E9C-101B-9397-08002B2CF9AE}" pid="5" name="IsMyDocuments">
    <vt:bool>true</vt:bool>
  </property>
</Properties>
</file>